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2" r:id="rId5"/>
    <p:sldId id="304" r:id="rId6"/>
    <p:sldId id="305" r:id="rId7"/>
    <p:sldId id="309" r:id="rId8"/>
    <p:sldId id="306" r:id="rId9"/>
    <p:sldId id="310" r:id="rId10"/>
    <p:sldId id="307" r:id="rId11"/>
    <p:sldId id="321" r:id="rId12"/>
    <p:sldId id="311" r:id="rId13"/>
    <p:sldId id="308" r:id="rId14"/>
    <p:sldId id="312" r:id="rId15"/>
    <p:sldId id="313" r:id="rId16"/>
    <p:sldId id="314" r:id="rId17"/>
    <p:sldId id="315" r:id="rId18"/>
    <p:sldId id="316" r:id="rId19"/>
    <p:sldId id="317" r:id="rId20"/>
    <p:sldId id="318" r:id="rId21"/>
    <p:sldId id="319" r:id="rId22"/>
    <p:sldId id="322"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4" autoAdjust="0"/>
  </p:normalViewPr>
  <p:slideViewPr>
    <p:cSldViewPr snapToGrid="0">
      <p:cViewPr varScale="1">
        <p:scale>
          <a:sx n="82" d="100"/>
          <a:sy n="82" d="100"/>
        </p:scale>
        <p:origin x="720"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D6C7F2-8461-5FC3-B525-B6DB7446F0A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D1097CE-6DDF-5685-4031-D134DB9663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CC3EE00-6727-00B2-40F7-01FE7DA7C81C}"/>
              </a:ext>
            </a:extLst>
          </p:cNvPr>
          <p:cNvSpPr>
            <a:spLocks noGrp="1"/>
          </p:cNvSpPr>
          <p:nvPr>
            <p:ph type="dt" sz="half" idx="10"/>
          </p:nvPr>
        </p:nvSpPr>
        <p:spPr/>
        <p:txBody>
          <a:bodyPr/>
          <a:lstStyle/>
          <a:p>
            <a:fld id="{7BA994EC-745D-4A51-B60E-FAD6C401F67D}"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8255E8FE-CEBB-9945-DBDC-A5A0712CE9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11E81B-F8AB-0C2F-440F-5EB44778A755}"/>
              </a:ext>
            </a:extLst>
          </p:cNvPr>
          <p:cNvSpPr>
            <a:spLocks noGrp="1"/>
          </p:cNvSpPr>
          <p:nvPr>
            <p:ph type="sldNum" sz="quarter" idx="12"/>
          </p:nvPr>
        </p:nvSpPr>
        <p:spPr/>
        <p:txBody>
          <a:bodyPr/>
          <a:lstStyle/>
          <a:p>
            <a:fld id="{CA9C7BD9-E8A6-4090-A21F-DE3F1763323C}" type="slidenum">
              <a:rPr kumimoji="1" lang="ja-JP" altLang="en-US" smtClean="0"/>
              <a:t>‹#›</a:t>
            </a:fld>
            <a:endParaRPr kumimoji="1" lang="ja-JP" altLang="en-US"/>
          </a:p>
        </p:txBody>
      </p:sp>
    </p:spTree>
    <p:extLst>
      <p:ext uri="{BB962C8B-B14F-4D97-AF65-F5344CB8AC3E}">
        <p14:creationId xmlns:p14="http://schemas.microsoft.com/office/powerpoint/2010/main" val="4078203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644F23-F8A9-614D-3D73-AD1BFFFF337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F669484-D637-98F8-A893-078249BC7CB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36F4165-4C3A-0B23-0DBB-4E0CB7FA53B9}"/>
              </a:ext>
            </a:extLst>
          </p:cNvPr>
          <p:cNvSpPr>
            <a:spLocks noGrp="1"/>
          </p:cNvSpPr>
          <p:nvPr>
            <p:ph type="dt" sz="half" idx="10"/>
          </p:nvPr>
        </p:nvSpPr>
        <p:spPr/>
        <p:txBody>
          <a:bodyPr/>
          <a:lstStyle/>
          <a:p>
            <a:fld id="{7BA994EC-745D-4A51-B60E-FAD6C401F67D}"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3CAD9C1B-944F-83AB-139F-DB746BBDF0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FC4ECF7-9D2D-99D1-00F5-E9039167FBCC}"/>
              </a:ext>
            </a:extLst>
          </p:cNvPr>
          <p:cNvSpPr>
            <a:spLocks noGrp="1"/>
          </p:cNvSpPr>
          <p:nvPr>
            <p:ph type="sldNum" sz="quarter" idx="12"/>
          </p:nvPr>
        </p:nvSpPr>
        <p:spPr/>
        <p:txBody>
          <a:bodyPr/>
          <a:lstStyle/>
          <a:p>
            <a:fld id="{CA9C7BD9-E8A6-4090-A21F-DE3F1763323C}" type="slidenum">
              <a:rPr kumimoji="1" lang="ja-JP" altLang="en-US" smtClean="0"/>
              <a:t>‹#›</a:t>
            </a:fld>
            <a:endParaRPr kumimoji="1" lang="ja-JP" altLang="en-US"/>
          </a:p>
        </p:txBody>
      </p:sp>
    </p:spTree>
    <p:extLst>
      <p:ext uri="{BB962C8B-B14F-4D97-AF65-F5344CB8AC3E}">
        <p14:creationId xmlns:p14="http://schemas.microsoft.com/office/powerpoint/2010/main" val="116922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EE3C171-54CC-03C8-18C1-30B27C289CC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B95E722-AEF1-E997-F018-4F402C866C1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E02A95-CC45-C70A-6113-7F64FCA9CEC0}"/>
              </a:ext>
            </a:extLst>
          </p:cNvPr>
          <p:cNvSpPr>
            <a:spLocks noGrp="1"/>
          </p:cNvSpPr>
          <p:nvPr>
            <p:ph type="dt" sz="half" idx="10"/>
          </p:nvPr>
        </p:nvSpPr>
        <p:spPr/>
        <p:txBody>
          <a:bodyPr/>
          <a:lstStyle/>
          <a:p>
            <a:fld id="{7BA994EC-745D-4A51-B60E-FAD6C401F67D}"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FDF1C28E-3070-16B5-04CF-EEF61F4329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039724-65FF-E52E-BF0B-62352DEF66EA}"/>
              </a:ext>
            </a:extLst>
          </p:cNvPr>
          <p:cNvSpPr>
            <a:spLocks noGrp="1"/>
          </p:cNvSpPr>
          <p:nvPr>
            <p:ph type="sldNum" sz="quarter" idx="12"/>
          </p:nvPr>
        </p:nvSpPr>
        <p:spPr/>
        <p:txBody>
          <a:bodyPr/>
          <a:lstStyle/>
          <a:p>
            <a:fld id="{CA9C7BD9-E8A6-4090-A21F-DE3F1763323C}" type="slidenum">
              <a:rPr kumimoji="1" lang="ja-JP" altLang="en-US" smtClean="0"/>
              <a:t>‹#›</a:t>
            </a:fld>
            <a:endParaRPr kumimoji="1" lang="ja-JP" altLang="en-US"/>
          </a:p>
        </p:txBody>
      </p:sp>
    </p:spTree>
    <p:extLst>
      <p:ext uri="{BB962C8B-B14F-4D97-AF65-F5344CB8AC3E}">
        <p14:creationId xmlns:p14="http://schemas.microsoft.com/office/powerpoint/2010/main" val="281697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B5D10D-E2A7-A95B-112E-82F69105D37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A35C39A-1EFF-4EDD-DEC0-E1DBA81432D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A81482-6DDD-3A6C-F3E2-AE7FD8C5DA3C}"/>
              </a:ext>
            </a:extLst>
          </p:cNvPr>
          <p:cNvSpPr>
            <a:spLocks noGrp="1"/>
          </p:cNvSpPr>
          <p:nvPr>
            <p:ph type="dt" sz="half" idx="10"/>
          </p:nvPr>
        </p:nvSpPr>
        <p:spPr/>
        <p:txBody>
          <a:bodyPr/>
          <a:lstStyle/>
          <a:p>
            <a:fld id="{7BA994EC-745D-4A51-B60E-FAD6C401F67D}"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87BAADA6-9536-589B-6526-182F1879CB8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ACDFBC-7580-CAB3-47A4-F86EF1E99D4D}"/>
              </a:ext>
            </a:extLst>
          </p:cNvPr>
          <p:cNvSpPr>
            <a:spLocks noGrp="1"/>
          </p:cNvSpPr>
          <p:nvPr>
            <p:ph type="sldNum" sz="quarter" idx="12"/>
          </p:nvPr>
        </p:nvSpPr>
        <p:spPr/>
        <p:txBody>
          <a:bodyPr/>
          <a:lstStyle/>
          <a:p>
            <a:fld id="{CA9C7BD9-E8A6-4090-A21F-DE3F1763323C}" type="slidenum">
              <a:rPr kumimoji="1" lang="ja-JP" altLang="en-US" smtClean="0"/>
              <a:t>‹#›</a:t>
            </a:fld>
            <a:endParaRPr kumimoji="1" lang="ja-JP" altLang="en-US"/>
          </a:p>
        </p:txBody>
      </p:sp>
    </p:spTree>
    <p:extLst>
      <p:ext uri="{BB962C8B-B14F-4D97-AF65-F5344CB8AC3E}">
        <p14:creationId xmlns:p14="http://schemas.microsoft.com/office/powerpoint/2010/main" val="2023106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FDF95F-14CB-7E49-F23C-22E419FC7CF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14A4C97-BAAF-6F79-E793-4029AA407C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8B08ECC-15BA-D28F-F2E0-EA883FF3C02B}"/>
              </a:ext>
            </a:extLst>
          </p:cNvPr>
          <p:cNvSpPr>
            <a:spLocks noGrp="1"/>
          </p:cNvSpPr>
          <p:nvPr>
            <p:ph type="dt" sz="half" idx="10"/>
          </p:nvPr>
        </p:nvSpPr>
        <p:spPr/>
        <p:txBody>
          <a:bodyPr/>
          <a:lstStyle/>
          <a:p>
            <a:fld id="{7BA994EC-745D-4A51-B60E-FAD6C401F67D}"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5446F530-F1CF-9603-6C4D-A293B5F591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1B530F-2DFD-7C6A-3CC6-8DF10C5A94AD}"/>
              </a:ext>
            </a:extLst>
          </p:cNvPr>
          <p:cNvSpPr>
            <a:spLocks noGrp="1"/>
          </p:cNvSpPr>
          <p:nvPr>
            <p:ph type="sldNum" sz="quarter" idx="12"/>
          </p:nvPr>
        </p:nvSpPr>
        <p:spPr/>
        <p:txBody>
          <a:bodyPr/>
          <a:lstStyle/>
          <a:p>
            <a:fld id="{CA9C7BD9-E8A6-4090-A21F-DE3F1763323C}" type="slidenum">
              <a:rPr kumimoji="1" lang="ja-JP" altLang="en-US" smtClean="0"/>
              <a:t>‹#›</a:t>
            </a:fld>
            <a:endParaRPr kumimoji="1" lang="ja-JP" altLang="en-US"/>
          </a:p>
        </p:txBody>
      </p:sp>
    </p:spTree>
    <p:extLst>
      <p:ext uri="{BB962C8B-B14F-4D97-AF65-F5344CB8AC3E}">
        <p14:creationId xmlns:p14="http://schemas.microsoft.com/office/powerpoint/2010/main" val="42156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F96D9A-11C1-0DCB-9F2D-DD2021AA4E1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75508B-C87A-1EA3-61C2-6E3DD4904BD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8C0C2D0-1D5A-E323-3173-2224E69153D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013E422-6760-678B-71CD-BE59CB787E96}"/>
              </a:ext>
            </a:extLst>
          </p:cNvPr>
          <p:cNvSpPr>
            <a:spLocks noGrp="1"/>
          </p:cNvSpPr>
          <p:nvPr>
            <p:ph type="dt" sz="half" idx="10"/>
          </p:nvPr>
        </p:nvSpPr>
        <p:spPr/>
        <p:txBody>
          <a:bodyPr/>
          <a:lstStyle/>
          <a:p>
            <a:fld id="{7BA994EC-745D-4A51-B60E-FAD6C401F67D}" type="datetimeFigureOut">
              <a:rPr kumimoji="1" lang="ja-JP" altLang="en-US" smtClean="0"/>
              <a:t>2026/2/12</a:t>
            </a:fld>
            <a:endParaRPr kumimoji="1" lang="ja-JP" altLang="en-US"/>
          </a:p>
        </p:txBody>
      </p:sp>
      <p:sp>
        <p:nvSpPr>
          <p:cNvPr id="6" name="フッター プレースホルダー 5">
            <a:extLst>
              <a:ext uri="{FF2B5EF4-FFF2-40B4-BE49-F238E27FC236}">
                <a16:creationId xmlns:a16="http://schemas.microsoft.com/office/drawing/2014/main" id="{00A3593A-674B-1F44-0304-DC8DD3F071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65C0B1-E3D4-CF5F-3873-53A96E43E39E}"/>
              </a:ext>
            </a:extLst>
          </p:cNvPr>
          <p:cNvSpPr>
            <a:spLocks noGrp="1"/>
          </p:cNvSpPr>
          <p:nvPr>
            <p:ph type="sldNum" sz="quarter" idx="12"/>
          </p:nvPr>
        </p:nvSpPr>
        <p:spPr/>
        <p:txBody>
          <a:bodyPr/>
          <a:lstStyle/>
          <a:p>
            <a:fld id="{CA9C7BD9-E8A6-4090-A21F-DE3F1763323C}" type="slidenum">
              <a:rPr kumimoji="1" lang="ja-JP" altLang="en-US" smtClean="0"/>
              <a:t>‹#›</a:t>
            </a:fld>
            <a:endParaRPr kumimoji="1" lang="ja-JP" altLang="en-US"/>
          </a:p>
        </p:txBody>
      </p:sp>
    </p:spTree>
    <p:extLst>
      <p:ext uri="{BB962C8B-B14F-4D97-AF65-F5344CB8AC3E}">
        <p14:creationId xmlns:p14="http://schemas.microsoft.com/office/powerpoint/2010/main" val="2933931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6ED92B-E24E-8E4C-51E7-F72BD5CA72F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BAC91D6-5907-EB30-F1CD-A39241330D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96144B6-DCAB-DFCE-F36D-0C4F784AFFE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6298035-ADEF-6512-7FCE-123CEE7E0D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94AEDD2-DCFB-41B8-EE63-10368329063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55641B4-4545-9583-1933-54FAB8D0C351}"/>
              </a:ext>
            </a:extLst>
          </p:cNvPr>
          <p:cNvSpPr>
            <a:spLocks noGrp="1"/>
          </p:cNvSpPr>
          <p:nvPr>
            <p:ph type="dt" sz="half" idx="10"/>
          </p:nvPr>
        </p:nvSpPr>
        <p:spPr/>
        <p:txBody>
          <a:bodyPr/>
          <a:lstStyle/>
          <a:p>
            <a:fld id="{7BA994EC-745D-4A51-B60E-FAD6C401F67D}" type="datetimeFigureOut">
              <a:rPr kumimoji="1" lang="ja-JP" altLang="en-US" smtClean="0"/>
              <a:t>2026/2/12</a:t>
            </a:fld>
            <a:endParaRPr kumimoji="1" lang="ja-JP" altLang="en-US"/>
          </a:p>
        </p:txBody>
      </p:sp>
      <p:sp>
        <p:nvSpPr>
          <p:cNvPr id="8" name="フッター プレースホルダー 7">
            <a:extLst>
              <a:ext uri="{FF2B5EF4-FFF2-40B4-BE49-F238E27FC236}">
                <a16:creationId xmlns:a16="http://schemas.microsoft.com/office/drawing/2014/main" id="{799EF201-9E00-437F-7A55-43C5F9404EA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25FBAA0-7051-44C6-8740-4BA6DD9431F4}"/>
              </a:ext>
            </a:extLst>
          </p:cNvPr>
          <p:cNvSpPr>
            <a:spLocks noGrp="1"/>
          </p:cNvSpPr>
          <p:nvPr>
            <p:ph type="sldNum" sz="quarter" idx="12"/>
          </p:nvPr>
        </p:nvSpPr>
        <p:spPr/>
        <p:txBody>
          <a:bodyPr/>
          <a:lstStyle/>
          <a:p>
            <a:fld id="{CA9C7BD9-E8A6-4090-A21F-DE3F1763323C}" type="slidenum">
              <a:rPr kumimoji="1" lang="ja-JP" altLang="en-US" smtClean="0"/>
              <a:t>‹#›</a:t>
            </a:fld>
            <a:endParaRPr kumimoji="1" lang="ja-JP" altLang="en-US"/>
          </a:p>
        </p:txBody>
      </p:sp>
    </p:spTree>
    <p:extLst>
      <p:ext uri="{BB962C8B-B14F-4D97-AF65-F5344CB8AC3E}">
        <p14:creationId xmlns:p14="http://schemas.microsoft.com/office/powerpoint/2010/main" val="3905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ADDEA8-3D2E-EDE0-A8E6-034D7827143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970B572-6587-6EBF-6B7E-430C98D8DBEE}"/>
              </a:ext>
            </a:extLst>
          </p:cNvPr>
          <p:cNvSpPr>
            <a:spLocks noGrp="1"/>
          </p:cNvSpPr>
          <p:nvPr>
            <p:ph type="dt" sz="half" idx="10"/>
          </p:nvPr>
        </p:nvSpPr>
        <p:spPr/>
        <p:txBody>
          <a:bodyPr/>
          <a:lstStyle/>
          <a:p>
            <a:fld id="{7BA994EC-745D-4A51-B60E-FAD6C401F67D}" type="datetimeFigureOut">
              <a:rPr kumimoji="1" lang="ja-JP" altLang="en-US" smtClean="0"/>
              <a:t>2026/2/12</a:t>
            </a:fld>
            <a:endParaRPr kumimoji="1" lang="ja-JP" altLang="en-US"/>
          </a:p>
        </p:txBody>
      </p:sp>
      <p:sp>
        <p:nvSpPr>
          <p:cNvPr id="4" name="フッター プレースホルダー 3">
            <a:extLst>
              <a:ext uri="{FF2B5EF4-FFF2-40B4-BE49-F238E27FC236}">
                <a16:creationId xmlns:a16="http://schemas.microsoft.com/office/drawing/2014/main" id="{EB8E938D-1251-A16C-4412-78E517F7421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7F2AE38-2926-B07E-94F3-EC9C9D775418}"/>
              </a:ext>
            </a:extLst>
          </p:cNvPr>
          <p:cNvSpPr>
            <a:spLocks noGrp="1"/>
          </p:cNvSpPr>
          <p:nvPr>
            <p:ph type="sldNum" sz="quarter" idx="12"/>
          </p:nvPr>
        </p:nvSpPr>
        <p:spPr/>
        <p:txBody>
          <a:bodyPr/>
          <a:lstStyle/>
          <a:p>
            <a:fld id="{CA9C7BD9-E8A6-4090-A21F-DE3F1763323C}" type="slidenum">
              <a:rPr kumimoji="1" lang="ja-JP" altLang="en-US" smtClean="0"/>
              <a:t>‹#›</a:t>
            </a:fld>
            <a:endParaRPr kumimoji="1" lang="ja-JP" altLang="en-US"/>
          </a:p>
        </p:txBody>
      </p:sp>
    </p:spTree>
    <p:extLst>
      <p:ext uri="{BB962C8B-B14F-4D97-AF65-F5344CB8AC3E}">
        <p14:creationId xmlns:p14="http://schemas.microsoft.com/office/powerpoint/2010/main" val="26883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B0807B9-9528-CA8F-C294-35CD778D96E0}"/>
              </a:ext>
            </a:extLst>
          </p:cNvPr>
          <p:cNvSpPr>
            <a:spLocks noGrp="1"/>
          </p:cNvSpPr>
          <p:nvPr>
            <p:ph type="dt" sz="half" idx="10"/>
          </p:nvPr>
        </p:nvSpPr>
        <p:spPr/>
        <p:txBody>
          <a:bodyPr/>
          <a:lstStyle/>
          <a:p>
            <a:fld id="{7BA994EC-745D-4A51-B60E-FAD6C401F67D}" type="datetimeFigureOut">
              <a:rPr kumimoji="1" lang="ja-JP" altLang="en-US" smtClean="0"/>
              <a:t>2026/2/12</a:t>
            </a:fld>
            <a:endParaRPr kumimoji="1" lang="ja-JP" altLang="en-US"/>
          </a:p>
        </p:txBody>
      </p:sp>
      <p:sp>
        <p:nvSpPr>
          <p:cNvPr id="3" name="フッター プレースホルダー 2">
            <a:extLst>
              <a:ext uri="{FF2B5EF4-FFF2-40B4-BE49-F238E27FC236}">
                <a16:creationId xmlns:a16="http://schemas.microsoft.com/office/drawing/2014/main" id="{68B9BEC5-0224-5831-7669-145EFCAD568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49DF609-0256-899B-697D-D3A9F34B3E33}"/>
              </a:ext>
            </a:extLst>
          </p:cNvPr>
          <p:cNvSpPr>
            <a:spLocks noGrp="1"/>
          </p:cNvSpPr>
          <p:nvPr>
            <p:ph type="sldNum" sz="quarter" idx="12"/>
          </p:nvPr>
        </p:nvSpPr>
        <p:spPr/>
        <p:txBody>
          <a:bodyPr/>
          <a:lstStyle/>
          <a:p>
            <a:fld id="{CA9C7BD9-E8A6-4090-A21F-DE3F1763323C}" type="slidenum">
              <a:rPr kumimoji="1" lang="ja-JP" altLang="en-US" smtClean="0"/>
              <a:t>‹#›</a:t>
            </a:fld>
            <a:endParaRPr kumimoji="1" lang="ja-JP" altLang="en-US"/>
          </a:p>
        </p:txBody>
      </p:sp>
    </p:spTree>
    <p:extLst>
      <p:ext uri="{BB962C8B-B14F-4D97-AF65-F5344CB8AC3E}">
        <p14:creationId xmlns:p14="http://schemas.microsoft.com/office/powerpoint/2010/main" val="4054229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F7D7A7-4878-E1F0-12FB-597FDF54CA1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2C793A-769C-7236-A8CE-AA33CBB755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AB69FCA-6ABD-17DD-80D1-36F136CF7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F8B45FA-65E4-80D0-F3E8-BAF607F26F59}"/>
              </a:ext>
            </a:extLst>
          </p:cNvPr>
          <p:cNvSpPr>
            <a:spLocks noGrp="1"/>
          </p:cNvSpPr>
          <p:nvPr>
            <p:ph type="dt" sz="half" idx="10"/>
          </p:nvPr>
        </p:nvSpPr>
        <p:spPr/>
        <p:txBody>
          <a:bodyPr/>
          <a:lstStyle/>
          <a:p>
            <a:fld id="{7BA994EC-745D-4A51-B60E-FAD6C401F67D}" type="datetimeFigureOut">
              <a:rPr kumimoji="1" lang="ja-JP" altLang="en-US" smtClean="0"/>
              <a:t>2026/2/12</a:t>
            </a:fld>
            <a:endParaRPr kumimoji="1" lang="ja-JP" altLang="en-US"/>
          </a:p>
        </p:txBody>
      </p:sp>
      <p:sp>
        <p:nvSpPr>
          <p:cNvPr id="6" name="フッター プレースホルダー 5">
            <a:extLst>
              <a:ext uri="{FF2B5EF4-FFF2-40B4-BE49-F238E27FC236}">
                <a16:creationId xmlns:a16="http://schemas.microsoft.com/office/drawing/2014/main" id="{8BB3FF74-7B90-9E36-B765-E05B7F88D79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F04983A-8A68-8149-BC32-9227A4AEBCFB}"/>
              </a:ext>
            </a:extLst>
          </p:cNvPr>
          <p:cNvSpPr>
            <a:spLocks noGrp="1"/>
          </p:cNvSpPr>
          <p:nvPr>
            <p:ph type="sldNum" sz="quarter" idx="12"/>
          </p:nvPr>
        </p:nvSpPr>
        <p:spPr/>
        <p:txBody>
          <a:bodyPr/>
          <a:lstStyle/>
          <a:p>
            <a:fld id="{CA9C7BD9-E8A6-4090-A21F-DE3F1763323C}" type="slidenum">
              <a:rPr kumimoji="1" lang="ja-JP" altLang="en-US" smtClean="0"/>
              <a:t>‹#›</a:t>
            </a:fld>
            <a:endParaRPr kumimoji="1" lang="ja-JP" altLang="en-US"/>
          </a:p>
        </p:txBody>
      </p:sp>
    </p:spTree>
    <p:extLst>
      <p:ext uri="{BB962C8B-B14F-4D97-AF65-F5344CB8AC3E}">
        <p14:creationId xmlns:p14="http://schemas.microsoft.com/office/powerpoint/2010/main" val="61625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11DAC4-5073-5E4A-4F26-1D03049682B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6C8450F-9261-D6D6-52A8-39C8ACF963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83DEFAB-03F8-7F7A-400F-E46B64CAB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17311B-38AB-BC9E-AC6A-529E6998408B}"/>
              </a:ext>
            </a:extLst>
          </p:cNvPr>
          <p:cNvSpPr>
            <a:spLocks noGrp="1"/>
          </p:cNvSpPr>
          <p:nvPr>
            <p:ph type="dt" sz="half" idx="10"/>
          </p:nvPr>
        </p:nvSpPr>
        <p:spPr/>
        <p:txBody>
          <a:bodyPr/>
          <a:lstStyle/>
          <a:p>
            <a:fld id="{7BA994EC-745D-4A51-B60E-FAD6C401F67D}" type="datetimeFigureOut">
              <a:rPr kumimoji="1" lang="ja-JP" altLang="en-US" smtClean="0"/>
              <a:t>2026/2/12</a:t>
            </a:fld>
            <a:endParaRPr kumimoji="1" lang="ja-JP" altLang="en-US"/>
          </a:p>
        </p:txBody>
      </p:sp>
      <p:sp>
        <p:nvSpPr>
          <p:cNvPr id="6" name="フッター プレースホルダー 5">
            <a:extLst>
              <a:ext uri="{FF2B5EF4-FFF2-40B4-BE49-F238E27FC236}">
                <a16:creationId xmlns:a16="http://schemas.microsoft.com/office/drawing/2014/main" id="{F20C2AF1-DE31-E768-6D1B-58B1D2882EA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E8807B6-AC73-BA4E-D2FF-6422AC884ADF}"/>
              </a:ext>
            </a:extLst>
          </p:cNvPr>
          <p:cNvSpPr>
            <a:spLocks noGrp="1"/>
          </p:cNvSpPr>
          <p:nvPr>
            <p:ph type="sldNum" sz="quarter" idx="12"/>
          </p:nvPr>
        </p:nvSpPr>
        <p:spPr/>
        <p:txBody>
          <a:bodyPr/>
          <a:lstStyle/>
          <a:p>
            <a:fld id="{CA9C7BD9-E8A6-4090-A21F-DE3F1763323C}" type="slidenum">
              <a:rPr kumimoji="1" lang="ja-JP" altLang="en-US" smtClean="0"/>
              <a:t>‹#›</a:t>
            </a:fld>
            <a:endParaRPr kumimoji="1" lang="ja-JP" altLang="en-US"/>
          </a:p>
        </p:txBody>
      </p:sp>
    </p:spTree>
    <p:extLst>
      <p:ext uri="{BB962C8B-B14F-4D97-AF65-F5344CB8AC3E}">
        <p14:creationId xmlns:p14="http://schemas.microsoft.com/office/powerpoint/2010/main" val="251016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0401314-012D-F259-A6A2-0EEFEE0388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A57344E-0BF5-2289-DD63-52838D5A7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296A55-5623-9E10-4DCC-57E20980DB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994EC-745D-4A51-B60E-FAD6C401F67D}"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DF31277C-C1E7-1E88-D30A-B23D36686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EEB1AAB-5FAC-B624-EA19-DFFCED6C6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C7BD9-E8A6-4090-A21F-DE3F1763323C}" type="slidenum">
              <a:rPr kumimoji="1" lang="ja-JP" altLang="en-US" smtClean="0"/>
              <a:t>‹#›</a:t>
            </a:fld>
            <a:endParaRPr kumimoji="1" lang="ja-JP" altLang="en-US"/>
          </a:p>
        </p:txBody>
      </p:sp>
    </p:spTree>
    <p:extLst>
      <p:ext uri="{BB962C8B-B14F-4D97-AF65-F5344CB8AC3E}">
        <p14:creationId xmlns:p14="http://schemas.microsoft.com/office/powerpoint/2010/main" val="287316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6EFAFD5-7AD3-FB80-6685-2B26DD756D86}"/>
              </a:ext>
            </a:extLst>
          </p:cNvPr>
          <p:cNvSpPr txBox="1"/>
          <p:nvPr/>
        </p:nvSpPr>
        <p:spPr>
          <a:xfrm>
            <a:off x="3267986" y="167506"/>
            <a:ext cx="6667961" cy="707886"/>
          </a:xfrm>
          <a:prstGeom prst="rect">
            <a:avLst/>
          </a:prstGeom>
          <a:noFill/>
        </p:spPr>
        <p:txBody>
          <a:bodyPr wrap="square" rtlCol="0">
            <a:spAutoFit/>
          </a:bodyPr>
          <a:lstStyle/>
          <a:p>
            <a:r>
              <a:rPr kumimoji="1" lang="ja-JP" altLang="en-US" sz="4000" b="1" dirty="0">
                <a:latin typeface="HGP明朝E" panose="02020900000000000000" pitchFamily="18" charset="-128"/>
                <a:ea typeface="HGP明朝E" panose="02020900000000000000" pitchFamily="18" charset="-128"/>
              </a:rPr>
              <a:t>株式会社ラスティック　　</a:t>
            </a:r>
          </a:p>
        </p:txBody>
      </p:sp>
      <p:sp>
        <p:nvSpPr>
          <p:cNvPr id="3" name="テキスト ボックス 2">
            <a:extLst>
              <a:ext uri="{FF2B5EF4-FFF2-40B4-BE49-F238E27FC236}">
                <a16:creationId xmlns:a16="http://schemas.microsoft.com/office/drawing/2014/main" id="{C1060BBD-499F-3D45-289D-E7E3E5B71E2F}"/>
              </a:ext>
            </a:extLst>
          </p:cNvPr>
          <p:cNvSpPr txBox="1"/>
          <p:nvPr/>
        </p:nvSpPr>
        <p:spPr>
          <a:xfrm>
            <a:off x="437240" y="1043222"/>
            <a:ext cx="4373217" cy="369332"/>
          </a:xfrm>
          <a:prstGeom prst="rect">
            <a:avLst/>
          </a:prstGeom>
          <a:noFill/>
        </p:spPr>
        <p:txBody>
          <a:bodyPr wrap="square" rtlCol="0">
            <a:spAutoFit/>
          </a:bodyPr>
          <a:lstStyle/>
          <a:p>
            <a:r>
              <a:rPr kumimoji="1" lang="ja-JP" altLang="en-US" dirty="0"/>
              <a:t>プロフィール</a:t>
            </a:r>
          </a:p>
        </p:txBody>
      </p:sp>
      <p:sp>
        <p:nvSpPr>
          <p:cNvPr id="4" name="テキスト ボックス 3">
            <a:extLst>
              <a:ext uri="{FF2B5EF4-FFF2-40B4-BE49-F238E27FC236}">
                <a16:creationId xmlns:a16="http://schemas.microsoft.com/office/drawing/2014/main" id="{7988A1DB-9800-BFD2-54E7-5C5B3B1C2372}"/>
              </a:ext>
            </a:extLst>
          </p:cNvPr>
          <p:cNvSpPr txBox="1"/>
          <p:nvPr/>
        </p:nvSpPr>
        <p:spPr>
          <a:xfrm>
            <a:off x="1645571" y="6180309"/>
            <a:ext cx="1956554" cy="923330"/>
          </a:xfrm>
          <a:prstGeom prst="rect">
            <a:avLst/>
          </a:prstGeom>
          <a:noFill/>
        </p:spPr>
        <p:txBody>
          <a:bodyPr wrap="square" rtlCol="0">
            <a:spAutoFit/>
          </a:bodyPr>
          <a:lstStyle/>
          <a:p>
            <a:r>
              <a:rPr kumimoji="1" lang="ja-JP" altLang="en-US" dirty="0"/>
              <a:t>名前：延原直樹</a:t>
            </a:r>
            <a:endParaRPr kumimoji="1" lang="en-US" altLang="ja-JP" dirty="0"/>
          </a:p>
          <a:p>
            <a:r>
              <a:rPr lang="ja-JP" altLang="en-US" dirty="0"/>
              <a:t>年齢：</a:t>
            </a:r>
            <a:r>
              <a:rPr lang="en-US" altLang="ja-JP" dirty="0"/>
              <a:t>45</a:t>
            </a:r>
            <a:r>
              <a:rPr lang="ja-JP" altLang="en-US" dirty="0"/>
              <a:t>歳</a:t>
            </a:r>
            <a:endParaRPr lang="en-US" altLang="ja-JP" dirty="0"/>
          </a:p>
          <a:p>
            <a:endParaRPr kumimoji="1" lang="ja-JP" altLang="en-US" dirty="0"/>
          </a:p>
        </p:txBody>
      </p:sp>
      <p:sp>
        <p:nvSpPr>
          <p:cNvPr id="5" name="テキスト ボックス 4">
            <a:extLst>
              <a:ext uri="{FF2B5EF4-FFF2-40B4-BE49-F238E27FC236}">
                <a16:creationId xmlns:a16="http://schemas.microsoft.com/office/drawing/2014/main" id="{E02DF1FB-C246-1A09-BD86-0685838CEF65}"/>
              </a:ext>
            </a:extLst>
          </p:cNvPr>
          <p:cNvSpPr txBox="1"/>
          <p:nvPr/>
        </p:nvSpPr>
        <p:spPr>
          <a:xfrm>
            <a:off x="5112688" y="1412554"/>
            <a:ext cx="8118282" cy="1200329"/>
          </a:xfrm>
          <a:prstGeom prst="rect">
            <a:avLst/>
          </a:prstGeom>
          <a:noFill/>
        </p:spPr>
        <p:txBody>
          <a:bodyPr wrap="square" rtlCol="0">
            <a:spAutoFit/>
          </a:bodyPr>
          <a:lstStyle/>
          <a:p>
            <a:r>
              <a:rPr kumimoji="1" lang="ja-JP" altLang="en-US" dirty="0"/>
              <a:t>株式会社ラスティック　　　　　　　　代表取締役</a:t>
            </a:r>
            <a:endParaRPr kumimoji="1" lang="en-US" altLang="ja-JP" dirty="0"/>
          </a:p>
          <a:p>
            <a:r>
              <a:rPr kumimoji="1" lang="ja-JP" altLang="en-US" dirty="0"/>
              <a:t>遺品整理総合相談窓口協同組合　　　　代表理事</a:t>
            </a:r>
            <a:endParaRPr kumimoji="1" lang="en-US" altLang="ja-JP" dirty="0"/>
          </a:p>
          <a:p>
            <a:r>
              <a:rPr lang="ja-JP" altLang="en-US" dirty="0"/>
              <a:t>一般社団法人遺品供養カルチャー協会　代表理事</a:t>
            </a:r>
            <a:endParaRPr lang="en-US" altLang="ja-JP" dirty="0"/>
          </a:p>
          <a:p>
            <a:r>
              <a:rPr kumimoji="1" lang="ja-JP" altLang="en-US" dirty="0"/>
              <a:t>一般社団法人家財整理相談窓口　　　　理事</a:t>
            </a:r>
            <a:endParaRPr kumimoji="1" lang="en-US" altLang="ja-JP" dirty="0"/>
          </a:p>
        </p:txBody>
      </p:sp>
      <p:pic>
        <p:nvPicPr>
          <p:cNvPr id="6" name="図 5">
            <a:extLst>
              <a:ext uri="{FF2B5EF4-FFF2-40B4-BE49-F238E27FC236}">
                <a16:creationId xmlns:a16="http://schemas.microsoft.com/office/drawing/2014/main" id="{02C32F1B-69F9-2ED3-1159-B976F906813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48558" y="1378883"/>
            <a:ext cx="3724862" cy="4760919"/>
          </a:xfrm>
          <a:prstGeom prst="roundRect">
            <a:avLst/>
          </a:prstGeom>
        </p:spPr>
      </p:pic>
      <p:pic>
        <p:nvPicPr>
          <p:cNvPr id="7" name="図 6">
            <a:extLst>
              <a:ext uri="{FF2B5EF4-FFF2-40B4-BE49-F238E27FC236}">
                <a16:creationId xmlns:a16="http://schemas.microsoft.com/office/drawing/2014/main" id="{B1FFB203-95BA-6FC7-4E9B-816B1AB91E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0010" y="2889882"/>
            <a:ext cx="4819210" cy="3613593"/>
          </a:xfrm>
          <a:prstGeom prst="roundRect">
            <a:avLst/>
          </a:prstGeom>
        </p:spPr>
      </p:pic>
      <p:sp>
        <p:nvSpPr>
          <p:cNvPr id="8" name="テキスト ボックス 7">
            <a:extLst>
              <a:ext uri="{FF2B5EF4-FFF2-40B4-BE49-F238E27FC236}">
                <a16:creationId xmlns:a16="http://schemas.microsoft.com/office/drawing/2014/main" id="{8A7949FD-7C32-6BCA-522F-057B001F6824}"/>
              </a:ext>
            </a:extLst>
          </p:cNvPr>
          <p:cNvSpPr txBox="1"/>
          <p:nvPr/>
        </p:nvSpPr>
        <p:spPr>
          <a:xfrm>
            <a:off x="6973294" y="6503475"/>
            <a:ext cx="4524292" cy="276999"/>
          </a:xfrm>
          <a:prstGeom prst="rect">
            <a:avLst/>
          </a:prstGeom>
          <a:noFill/>
        </p:spPr>
        <p:txBody>
          <a:bodyPr wrap="square" rtlCol="0">
            <a:spAutoFit/>
          </a:bodyPr>
          <a:lstStyle/>
          <a:p>
            <a:r>
              <a:rPr kumimoji="1" lang="ja-JP" altLang="en-US" sz="1200" dirty="0"/>
              <a:t>遺品整理総合相談窓口協同組合</a:t>
            </a:r>
          </a:p>
        </p:txBody>
      </p:sp>
    </p:spTree>
    <p:extLst>
      <p:ext uri="{BB962C8B-B14F-4D97-AF65-F5344CB8AC3E}">
        <p14:creationId xmlns:p14="http://schemas.microsoft.com/office/powerpoint/2010/main" val="152531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down)">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down)">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down)">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wipe(down)">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circle(in)">
                                      <p:cBhvr>
                                        <p:cTn id="49" dur="2000"/>
                                        <p:tgtEl>
                                          <p:spTgt spid="7"/>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ircle(in)">
                                      <p:cBhvr>
                                        <p:cTn id="5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7242EC-1AF6-A941-4449-DB742A4AA910}"/>
              </a:ext>
            </a:extLst>
          </p:cNvPr>
          <p:cNvSpPr>
            <a:spLocks noGrp="1"/>
          </p:cNvSpPr>
          <p:nvPr>
            <p:ph type="title"/>
          </p:nvPr>
        </p:nvSpPr>
        <p:spPr>
          <a:xfrm>
            <a:off x="914400" y="2298933"/>
            <a:ext cx="10515600" cy="1362109"/>
          </a:xfrm>
        </p:spPr>
        <p:txBody>
          <a:bodyPr>
            <a:normAutofit/>
          </a:bodyPr>
          <a:lstStyle/>
          <a:p>
            <a:r>
              <a:rPr lang="ja-JP" altLang="en-US" dirty="0"/>
              <a:t>　　　</a:t>
            </a:r>
            <a:r>
              <a:rPr lang="ja-JP" altLang="en-US" sz="5400" b="1" dirty="0"/>
              <a:t>古物商法の倫理と義務</a:t>
            </a:r>
            <a:endParaRPr kumimoji="1" lang="ja-JP" altLang="en-US" sz="5400" b="1" dirty="0"/>
          </a:p>
        </p:txBody>
      </p:sp>
      <p:sp>
        <p:nvSpPr>
          <p:cNvPr id="3" name="テキスト プレースホルダー 2">
            <a:extLst>
              <a:ext uri="{FF2B5EF4-FFF2-40B4-BE49-F238E27FC236}">
                <a16:creationId xmlns:a16="http://schemas.microsoft.com/office/drawing/2014/main" id="{E1EAAA69-1A43-70DB-0F44-A8DAEAFA3BB4}"/>
              </a:ext>
            </a:extLst>
          </p:cNvPr>
          <p:cNvSpPr>
            <a:spLocks noGrp="1"/>
          </p:cNvSpPr>
          <p:nvPr>
            <p:ph type="body" idx="1"/>
          </p:nvPr>
        </p:nvSpPr>
        <p:spPr>
          <a:xfrm flipV="1">
            <a:off x="862014" y="8137227"/>
            <a:ext cx="5157787" cy="451799"/>
          </a:xfrm>
        </p:spPr>
        <p:txBody>
          <a:bodyPr>
            <a:normAutofit fontScale="47500" lnSpcReduction="20000"/>
          </a:bodyPr>
          <a:lstStyle/>
          <a:p>
            <a:endParaRPr kumimoji="1" lang="ja-JP" altLang="en-US" dirty="0"/>
          </a:p>
        </p:txBody>
      </p:sp>
      <p:sp>
        <p:nvSpPr>
          <p:cNvPr id="4" name="コンテンツ プレースホルダー 3">
            <a:extLst>
              <a:ext uri="{FF2B5EF4-FFF2-40B4-BE49-F238E27FC236}">
                <a16:creationId xmlns:a16="http://schemas.microsoft.com/office/drawing/2014/main" id="{08EDA228-B78D-9B0F-0622-8BAEDFAD94ED}"/>
              </a:ext>
            </a:extLst>
          </p:cNvPr>
          <p:cNvSpPr>
            <a:spLocks noGrp="1"/>
          </p:cNvSpPr>
          <p:nvPr>
            <p:ph sz="half" idx="2"/>
          </p:nvPr>
        </p:nvSpPr>
        <p:spPr>
          <a:xfrm flipV="1">
            <a:off x="839788" y="7516543"/>
            <a:ext cx="5157787" cy="451799"/>
          </a:xfrm>
        </p:spPr>
        <p:txBody>
          <a:bodyPr>
            <a:normAutofit lnSpcReduction="10000"/>
          </a:bodyPr>
          <a:lstStyle/>
          <a:p>
            <a:endParaRPr kumimoji="1" lang="ja-JP" altLang="en-US" dirty="0"/>
          </a:p>
        </p:txBody>
      </p:sp>
      <p:sp>
        <p:nvSpPr>
          <p:cNvPr id="5" name="テキスト プレースホルダー 4">
            <a:extLst>
              <a:ext uri="{FF2B5EF4-FFF2-40B4-BE49-F238E27FC236}">
                <a16:creationId xmlns:a16="http://schemas.microsoft.com/office/drawing/2014/main" id="{4BB078AC-AB29-754E-ACEC-198FF1E2D884}"/>
              </a:ext>
            </a:extLst>
          </p:cNvPr>
          <p:cNvSpPr>
            <a:spLocks noGrp="1"/>
          </p:cNvSpPr>
          <p:nvPr>
            <p:ph type="body" sz="quarter" idx="3"/>
          </p:nvPr>
        </p:nvSpPr>
        <p:spPr>
          <a:xfrm flipV="1">
            <a:off x="6172200" y="8350896"/>
            <a:ext cx="5183188" cy="238129"/>
          </a:xfrm>
        </p:spPr>
        <p:txBody>
          <a:bodyPr>
            <a:normAutofit fontScale="47500" lnSpcReduction="20000"/>
          </a:bodyPr>
          <a:lstStyle/>
          <a:p>
            <a:endParaRPr kumimoji="1" lang="ja-JP" altLang="en-US" dirty="0"/>
          </a:p>
        </p:txBody>
      </p:sp>
      <p:pic>
        <p:nvPicPr>
          <p:cNvPr id="8" name="コンテンツ プレースホルダー 7">
            <a:extLst>
              <a:ext uri="{FF2B5EF4-FFF2-40B4-BE49-F238E27FC236}">
                <a16:creationId xmlns:a16="http://schemas.microsoft.com/office/drawing/2014/main" id="{E42C9E04-D3C8-9FFF-5C8E-1FA9547E7DC0}"/>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044612" y="3661042"/>
            <a:ext cx="3676148" cy="2762250"/>
          </a:xfrm>
        </p:spPr>
      </p:pic>
    </p:spTree>
    <p:extLst>
      <p:ext uri="{BB962C8B-B14F-4D97-AF65-F5344CB8AC3E}">
        <p14:creationId xmlns:p14="http://schemas.microsoft.com/office/powerpoint/2010/main" val="116572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73CCB-83F5-F509-6708-F389828B80F4}"/>
              </a:ext>
            </a:extLst>
          </p:cNvPr>
          <p:cNvSpPr>
            <a:spLocks noGrp="1"/>
          </p:cNvSpPr>
          <p:nvPr>
            <p:ph type="title"/>
          </p:nvPr>
        </p:nvSpPr>
        <p:spPr>
          <a:xfrm>
            <a:off x="452284" y="-68826"/>
            <a:ext cx="11454581" cy="7354529"/>
          </a:xfrm>
        </p:spPr>
        <p:txBody>
          <a:bodyPr/>
          <a:lstStyle/>
          <a:p>
            <a:r>
              <a:rPr lang="ja-JP" altLang="en-US" dirty="0"/>
              <a:t>「古物商法の倫理」は、法律で定められた</a:t>
            </a:r>
            <a:r>
              <a:rPr lang="ja-JP" altLang="en-US" b="1" dirty="0"/>
              <a:t>義務の遵守</a:t>
            </a:r>
            <a:r>
              <a:rPr lang="ja-JP" altLang="en-US" dirty="0"/>
              <a:t>を通じて、</a:t>
            </a:r>
            <a:r>
              <a:rPr lang="ja-JP" altLang="en-US" b="1" dirty="0"/>
              <a:t>盗品等の売買の防止</a:t>
            </a:r>
            <a:r>
              <a:rPr lang="ja-JP" altLang="en-US" dirty="0"/>
              <a:t>と</a:t>
            </a:r>
            <a:br>
              <a:rPr lang="en-US" altLang="ja-JP" dirty="0"/>
            </a:br>
            <a:r>
              <a:rPr lang="ja-JP" altLang="en-US" b="1" dirty="0"/>
              <a:t>被害の迅速な回復</a:t>
            </a:r>
            <a:r>
              <a:rPr lang="ja-JP" altLang="en-US" dirty="0"/>
              <a:t>という古物営業法の目的を達成することに繋がります。</a:t>
            </a:r>
            <a:br>
              <a:rPr lang="ja-JP" altLang="en-US" dirty="0"/>
            </a:br>
            <a:r>
              <a:rPr lang="ja-JP" altLang="en-US" dirty="0"/>
              <a:t>古物商に課せられる主要な義務、特に「防犯三大義務」を果たすことが、その倫理的な側面を構成します。</a:t>
            </a:r>
            <a:br>
              <a:rPr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E9B601EE-A14F-8B95-4174-AE4CCCABE3EF}"/>
              </a:ext>
            </a:extLst>
          </p:cNvPr>
          <p:cNvSpPr>
            <a:spLocks noGrp="1"/>
          </p:cNvSpPr>
          <p:nvPr>
            <p:ph type="body" idx="1"/>
          </p:nvPr>
        </p:nvSpPr>
        <p:spPr>
          <a:xfrm>
            <a:off x="836610" y="7004049"/>
            <a:ext cx="5157787" cy="823912"/>
          </a:xfrm>
        </p:spPr>
        <p:txBody>
          <a:bodyPr/>
          <a:lstStyle/>
          <a:p>
            <a:endParaRPr kumimoji="1" lang="ja-JP" altLang="en-US"/>
          </a:p>
        </p:txBody>
      </p:sp>
      <p:sp>
        <p:nvSpPr>
          <p:cNvPr id="4" name="コンテンツ プレースホルダー 3">
            <a:extLst>
              <a:ext uri="{FF2B5EF4-FFF2-40B4-BE49-F238E27FC236}">
                <a16:creationId xmlns:a16="http://schemas.microsoft.com/office/drawing/2014/main" id="{750EE0EB-1FF7-12DE-EEA1-2AFDC63F477F}"/>
              </a:ext>
            </a:extLst>
          </p:cNvPr>
          <p:cNvSpPr>
            <a:spLocks noGrp="1"/>
          </p:cNvSpPr>
          <p:nvPr>
            <p:ph sz="half" idx="2"/>
          </p:nvPr>
        </p:nvSpPr>
        <p:spPr>
          <a:xfrm flipV="1">
            <a:off x="836611" y="7354528"/>
            <a:ext cx="5157787" cy="64217"/>
          </a:xfrm>
        </p:spPr>
        <p:txBody>
          <a:bodyPr>
            <a:normAutofit fontScale="25000" lnSpcReduction="20000"/>
          </a:bodyPr>
          <a:lstStyle/>
          <a:p>
            <a:endParaRPr kumimoji="1" lang="ja-JP" altLang="en-US"/>
          </a:p>
        </p:txBody>
      </p:sp>
      <p:sp>
        <p:nvSpPr>
          <p:cNvPr id="5" name="テキスト プレースホルダー 4">
            <a:extLst>
              <a:ext uri="{FF2B5EF4-FFF2-40B4-BE49-F238E27FC236}">
                <a16:creationId xmlns:a16="http://schemas.microsoft.com/office/drawing/2014/main" id="{4A47D7DF-2917-A3A9-DE79-DE97E4E32A19}"/>
              </a:ext>
            </a:extLst>
          </p:cNvPr>
          <p:cNvSpPr>
            <a:spLocks noGrp="1"/>
          </p:cNvSpPr>
          <p:nvPr>
            <p:ph type="body" sz="quarter" idx="3"/>
          </p:nvPr>
        </p:nvSpPr>
        <p:spPr>
          <a:xfrm>
            <a:off x="6172200" y="7354529"/>
            <a:ext cx="5183188" cy="589936"/>
          </a:xfrm>
        </p:spPr>
        <p:txBody>
          <a:bodyPr/>
          <a:lstStyle/>
          <a:p>
            <a:endParaRPr kumimoji="1" lang="ja-JP" altLang="en-US" dirty="0"/>
          </a:p>
        </p:txBody>
      </p:sp>
      <p:sp>
        <p:nvSpPr>
          <p:cNvPr id="6" name="コンテンツ プレースホルダー 5">
            <a:extLst>
              <a:ext uri="{FF2B5EF4-FFF2-40B4-BE49-F238E27FC236}">
                <a16:creationId xmlns:a16="http://schemas.microsoft.com/office/drawing/2014/main" id="{7E5FBA8E-5088-8E3E-D20C-664F72636F5C}"/>
              </a:ext>
            </a:extLst>
          </p:cNvPr>
          <p:cNvSpPr>
            <a:spLocks noGrp="1"/>
          </p:cNvSpPr>
          <p:nvPr>
            <p:ph sz="quarter" idx="4"/>
          </p:nvPr>
        </p:nvSpPr>
        <p:spPr>
          <a:xfrm flipV="1">
            <a:off x="6172200" y="7004049"/>
            <a:ext cx="5183188" cy="193163"/>
          </a:xfrm>
        </p:spPr>
        <p:txBody>
          <a:bodyPr>
            <a:normAutofit fontScale="25000" lnSpcReduction="20000"/>
          </a:bodyPr>
          <a:lstStyle/>
          <a:p>
            <a:endParaRPr kumimoji="1" lang="ja-JP" altLang="en-US" dirty="0"/>
          </a:p>
        </p:txBody>
      </p:sp>
    </p:spTree>
    <p:extLst>
      <p:ext uri="{BB962C8B-B14F-4D97-AF65-F5344CB8AC3E}">
        <p14:creationId xmlns:p14="http://schemas.microsoft.com/office/powerpoint/2010/main" val="487374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40A47A-3B49-8B40-F0A4-B47EB23B3D35}"/>
              </a:ext>
            </a:extLst>
          </p:cNvPr>
          <p:cNvSpPr>
            <a:spLocks noGrp="1"/>
          </p:cNvSpPr>
          <p:nvPr>
            <p:ph type="title"/>
          </p:nvPr>
        </p:nvSpPr>
        <p:spPr>
          <a:xfrm>
            <a:off x="839788" y="365125"/>
            <a:ext cx="10515600" cy="5774418"/>
          </a:xfrm>
        </p:spPr>
        <p:txBody>
          <a:bodyPr/>
          <a:lstStyle/>
          <a:p>
            <a:r>
              <a:rPr lang="ja-JP" altLang="en-US" dirty="0"/>
              <a:t>　　　</a:t>
            </a:r>
            <a:r>
              <a:rPr lang="ja-JP" altLang="en-US" sz="4800" b="1" dirty="0"/>
              <a:t>古物商の「防犯三大義務」</a:t>
            </a:r>
            <a:endParaRPr kumimoji="1" lang="ja-JP" altLang="en-US" sz="4800" b="1" dirty="0"/>
          </a:p>
        </p:txBody>
      </p:sp>
      <p:sp>
        <p:nvSpPr>
          <p:cNvPr id="3" name="テキスト プレースホルダー 2">
            <a:extLst>
              <a:ext uri="{FF2B5EF4-FFF2-40B4-BE49-F238E27FC236}">
                <a16:creationId xmlns:a16="http://schemas.microsoft.com/office/drawing/2014/main" id="{895CB80E-F188-CAA2-962B-8AF3CE31E489}"/>
              </a:ext>
            </a:extLst>
          </p:cNvPr>
          <p:cNvSpPr>
            <a:spLocks noGrp="1"/>
          </p:cNvSpPr>
          <p:nvPr>
            <p:ph type="body" idx="1"/>
          </p:nvPr>
        </p:nvSpPr>
        <p:spPr>
          <a:xfrm>
            <a:off x="839788" y="7482347"/>
            <a:ext cx="5157787" cy="983226"/>
          </a:xfrm>
        </p:spPr>
        <p:txBody>
          <a:bodyPr/>
          <a:lstStyle/>
          <a:p>
            <a:endParaRPr kumimoji="1" lang="ja-JP" altLang="en-US"/>
          </a:p>
        </p:txBody>
      </p:sp>
      <p:sp>
        <p:nvSpPr>
          <p:cNvPr id="4" name="コンテンツ プレースホルダー 3">
            <a:extLst>
              <a:ext uri="{FF2B5EF4-FFF2-40B4-BE49-F238E27FC236}">
                <a16:creationId xmlns:a16="http://schemas.microsoft.com/office/drawing/2014/main" id="{40E1180B-E189-D3A5-0F7B-F18CEAB730A6}"/>
              </a:ext>
            </a:extLst>
          </p:cNvPr>
          <p:cNvSpPr>
            <a:spLocks noGrp="1"/>
          </p:cNvSpPr>
          <p:nvPr>
            <p:ph sz="half" idx="2"/>
          </p:nvPr>
        </p:nvSpPr>
        <p:spPr>
          <a:xfrm flipV="1">
            <a:off x="1014413" y="7482347"/>
            <a:ext cx="5157787" cy="823911"/>
          </a:xfrm>
        </p:spPr>
        <p:txBody>
          <a:bodyPr>
            <a:normAutofit fontScale="40000" lnSpcReduction="20000"/>
          </a:bodyPr>
          <a:lstStyle/>
          <a:p>
            <a:endParaRPr kumimoji="1" lang="ja-JP" altLang="en-US" dirty="0"/>
          </a:p>
        </p:txBody>
      </p:sp>
      <p:sp>
        <p:nvSpPr>
          <p:cNvPr id="5" name="テキスト プレースホルダー 4">
            <a:extLst>
              <a:ext uri="{FF2B5EF4-FFF2-40B4-BE49-F238E27FC236}">
                <a16:creationId xmlns:a16="http://schemas.microsoft.com/office/drawing/2014/main" id="{B8A6808E-15BE-EE76-9A3F-513A7AC1F4A9}"/>
              </a:ext>
            </a:extLst>
          </p:cNvPr>
          <p:cNvSpPr>
            <a:spLocks noGrp="1"/>
          </p:cNvSpPr>
          <p:nvPr>
            <p:ph type="body" sz="quarter" idx="3"/>
          </p:nvPr>
        </p:nvSpPr>
        <p:spPr>
          <a:xfrm>
            <a:off x="6172200" y="7338782"/>
            <a:ext cx="5183188" cy="698089"/>
          </a:xfrm>
        </p:spPr>
        <p:txBody>
          <a:bodyPr/>
          <a:lstStyle/>
          <a:p>
            <a:endParaRPr kumimoji="1" lang="ja-JP" altLang="en-US" dirty="0"/>
          </a:p>
        </p:txBody>
      </p:sp>
      <p:sp>
        <p:nvSpPr>
          <p:cNvPr id="6" name="コンテンツ プレースホルダー 5">
            <a:extLst>
              <a:ext uri="{FF2B5EF4-FFF2-40B4-BE49-F238E27FC236}">
                <a16:creationId xmlns:a16="http://schemas.microsoft.com/office/drawing/2014/main" id="{08EB1064-2689-23C4-6914-FD177BCBDF3E}"/>
              </a:ext>
            </a:extLst>
          </p:cNvPr>
          <p:cNvSpPr>
            <a:spLocks noGrp="1"/>
          </p:cNvSpPr>
          <p:nvPr>
            <p:ph sz="quarter" idx="4"/>
          </p:nvPr>
        </p:nvSpPr>
        <p:spPr>
          <a:xfrm flipV="1">
            <a:off x="6172200" y="7561005"/>
            <a:ext cx="5183188" cy="236229"/>
          </a:xfrm>
        </p:spPr>
        <p:txBody>
          <a:bodyPr>
            <a:normAutofit fontScale="40000" lnSpcReduction="20000"/>
          </a:bodyPr>
          <a:lstStyle/>
          <a:p>
            <a:endParaRPr kumimoji="1" lang="ja-JP" altLang="en-US" dirty="0"/>
          </a:p>
        </p:txBody>
      </p:sp>
    </p:spTree>
    <p:extLst>
      <p:ext uri="{BB962C8B-B14F-4D97-AF65-F5344CB8AC3E}">
        <p14:creationId xmlns:p14="http://schemas.microsoft.com/office/powerpoint/2010/main" val="3701418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526F85-EF73-81C1-E31E-C247BC7CBA97}"/>
              </a:ext>
            </a:extLst>
          </p:cNvPr>
          <p:cNvSpPr>
            <a:spLocks noGrp="1"/>
          </p:cNvSpPr>
          <p:nvPr>
            <p:ph type="title"/>
          </p:nvPr>
        </p:nvSpPr>
        <p:spPr>
          <a:xfrm>
            <a:off x="839788" y="365125"/>
            <a:ext cx="10515600" cy="6427559"/>
          </a:xfrm>
        </p:spPr>
        <p:txBody>
          <a:bodyPr>
            <a:normAutofit/>
          </a:bodyPr>
          <a:lstStyle/>
          <a:p>
            <a:br>
              <a:rPr lang="ja-JP" altLang="en-US" b="1" dirty="0"/>
            </a:br>
            <a:r>
              <a:rPr lang="ja-JP" altLang="en-US" sz="4800" b="1" dirty="0"/>
              <a:t>古物商が特に重視すべき以下の</a:t>
            </a:r>
            <a:r>
              <a:rPr lang="en-US" altLang="ja-JP" sz="4800" b="1" dirty="0"/>
              <a:t>3</a:t>
            </a:r>
            <a:r>
              <a:rPr lang="ja-JP" altLang="en-US" sz="4800" b="1" dirty="0"/>
              <a:t>つの義務は、盗品などが市場に出回るのを防ぐための根幹となるものです。</a:t>
            </a:r>
            <a:br>
              <a:rPr lang="ja-JP" altLang="en-US" sz="4800" b="1" dirty="0"/>
            </a:br>
            <a:endParaRPr kumimoji="1" lang="ja-JP" altLang="en-US" sz="4800" b="1" dirty="0"/>
          </a:p>
        </p:txBody>
      </p:sp>
      <p:sp>
        <p:nvSpPr>
          <p:cNvPr id="3" name="テキスト プレースホルダー 2">
            <a:extLst>
              <a:ext uri="{FF2B5EF4-FFF2-40B4-BE49-F238E27FC236}">
                <a16:creationId xmlns:a16="http://schemas.microsoft.com/office/drawing/2014/main" id="{B7A27D5F-991F-B087-9F28-465A40B12B99}"/>
              </a:ext>
            </a:extLst>
          </p:cNvPr>
          <p:cNvSpPr>
            <a:spLocks noGrp="1"/>
          </p:cNvSpPr>
          <p:nvPr>
            <p:ph type="body" idx="1"/>
          </p:nvPr>
        </p:nvSpPr>
        <p:spPr>
          <a:xfrm>
            <a:off x="839788" y="7539135"/>
            <a:ext cx="5157787" cy="111966"/>
          </a:xfrm>
        </p:spPr>
        <p:txBody>
          <a:bodyPr>
            <a:normAutofit fontScale="25000" lnSpcReduction="20000"/>
          </a:bodyPr>
          <a:lstStyle/>
          <a:p>
            <a:endParaRPr kumimoji="1" lang="ja-JP" altLang="en-US" dirty="0"/>
          </a:p>
        </p:txBody>
      </p:sp>
      <p:sp>
        <p:nvSpPr>
          <p:cNvPr id="4" name="コンテンツ プレースホルダー 3">
            <a:extLst>
              <a:ext uri="{FF2B5EF4-FFF2-40B4-BE49-F238E27FC236}">
                <a16:creationId xmlns:a16="http://schemas.microsoft.com/office/drawing/2014/main" id="{C1029C22-1102-13B7-1D37-6E3541E437E0}"/>
              </a:ext>
            </a:extLst>
          </p:cNvPr>
          <p:cNvSpPr>
            <a:spLocks noGrp="1"/>
          </p:cNvSpPr>
          <p:nvPr>
            <p:ph sz="half" idx="2"/>
          </p:nvPr>
        </p:nvSpPr>
        <p:spPr>
          <a:xfrm>
            <a:off x="938213" y="7525136"/>
            <a:ext cx="5157787" cy="363895"/>
          </a:xfrm>
        </p:spPr>
        <p:txBody>
          <a:bodyPr>
            <a:normAutofit fontScale="77500" lnSpcReduction="20000"/>
          </a:bodyPr>
          <a:lstStyle/>
          <a:p>
            <a:endParaRPr kumimoji="1" lang="ja-JP" altLang="en-US" dirty="0"/>
          </a:p>
        </p:txBody>
      </p:sp>
      <p:sp>
        <p:nvSpPr>
          <p:cNvPr id="5" name="テキスト プレースホルダー 4">
            <a:extLst>
              <a:ext uri="{FF2B5EF4-FFF2-40B4-BE49-F238E27FC236}">
                <a16:creationId xmlns:a16="http://schemas.microsoft.com/office/drawing/2014/main" id="{A37E56B6-6252-955E-1E87-901463BFA277}"/>
              </a:ext>
            </a:extLst>
          </p:cNvPr>
          <p:cNvSpPr>
            <a:spLocks noGrp="1"/>
          </p:cNvSpPr>
          <p:nvPr>
            <p:ph type="body" sz="quarter" idx="3"/>
          </p:nvPr>
        </p:nvSpPr>
        <p:spPr>
          <a:xfrm>
            <a:off x="6172200" y="7445825"/>
            <a:ext cx="5183188" cy="522518"/>
          </a:xfrm>
        </p:spPr>
        <p:txBody>
          <a:bodyPr>
            <a:normAutofit fontScale="25000" lnSpcReduction="20000"/>
          </a:bodyPr>
          <a:lstStyle/>
          <a:p>
            <a:endParaRPr kumimoji="1" lang="ja-JP" altLang="en-US"/>
          </a:p>
        </p:txBody>
      </p:sp>
      <p:sp>
        <p:nvSpPr>
          <p:cNvPr id="6" name="コンテンツ プレースホルダー 5">
            <a:extLst>
              <a:ext uri="{FF2B5EF4-FFF2-40B4-BE49-F238E27FC236}">
                <a16:creationId xmlns:a16="http://schemas.microsoft.com/office/drawing/2014/main" id="{10942AC1-7BC3-61DE-C730-8DF4216578A3}"/>
              </a:ext>
            </a:extLst>
          </p:cNvPr>
          <p:cNvSpPr>
            <a:spLocks noGrp="1"/>
          </p:cNvSpPr>
          <p:nvPr>
            <p:ph sz="quarter" idx="4"/>
          </p:nvPr>
        </p:nvSpPr>
        <p:spPr>
          <a:xfrm flipV="1">
            <a:off x="6172200" y="7539135"/>
            <a:ext cx="5183188" cy="363894"/>
          </a:xfrm>
        </p:spPr>
        <p:txBody>
          <a:bodyPr>
            <a:normAutofit fontScale="77500" lnSpcReduction="20000"/>
          </a:bodyPr>
          <a:lstStyle/>
          <a:p>
            <a:endParaRPr kumimoji="1" lang="ja-JP" altLang="en-US" dirty="0"/>
          </a:p>
        </p:txBody>
      </p:sp>
    </p:spTree>
    <p:extLst>
      <p:ext uri="{BB962C8B-B14F-4D97-AF65-F5344CB8AC3E}">
        <p14:creationId xmlns:p14="http://schemas.microsoft.com/office/powerpoint/2010/main" val="2740056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53DA33-35C6-444C-0904-A32455085D3F}"/>
              </a:ext>
            </a:extLst>
          </p:cNvPr>
          <p:cNvSpPr>
            <a:spLocks noGrp="1"/>
          </p:cNvSpPr>
          <p:nvPr>
            <p:ph type="title"/>
          </p:nvPr>
        </p:nvSpPr>
        <p:spPr>
          <a:xfrm>
            <a:off x="839788" y="365125"/>
            <a:ext cx="10515600" cy="6128981"/>
          </a:xfrm>
        </p:spPr>
        <p:txBody>
          <a:bodyPr>
            <a:normAutofit fontScale="90000"/>
          </a:bodyPr>
          <a:lstStyle/>
          <a:p>
            <a:r>
              <a:rPr lang="ja-JP" altLang="en-US" b="1" dirty="0"/>
              <a:t>本人確認義務（古物営業法第</a:t>
            </a:r>
            <a:r>
              <a:rPr lang="en-US" altLang="ja-JP" b="1" dirty="0"/>
              <a:t>15</a:t>
            </a:r>
            <a:r>
              <a:rPr lang="ja-JP" altLang="en-US" b="1" dirty="0"/>
              <a:t>条第</a:t>
            </a:r>
            <a:r>
              <a:rPr lang="en-US" altLang="ja-JP" b="1" dirty="0"/>
              <a:t>1</a:t>
            </a:r>
            <a:r>
              <a:rPr lang="ja-JP" altLang="en-US" b="1" dirty="0"/>
              <a:t>項）</a:t>
            </a:r>
            <a:br>
              <a:rPr lang="ja-JP" altLang="en-US" dirty="0"/>
            </a:br>
            <a:r>
              <a:rPr lang="ja-JP" altLang="en-US" dirty="0"/>
              <a:t>・古物を買い受け、または交換する際、相手方の</a:t>
            </a:r>
            <a:r>
              <a:rPr lang="ja-JP" altLang="en-US" b="1" dirty="0"/>
              <a:t>真偽を確認</a:t>
            </a:r>
            <a:r>
              <a:rPr lang="ja-JP" altLang="en-US" dirty="0"/>
              <a:t>しなければなりません。</a:t>
            </a:r>
            <a:br>
              <a:rPr lang="ja-JP" altLang="en-US" dirty="0"/>
            </a:br>
            <a:r>
              <a:rPr lang="ja-JP" altLang="en-US" dirty="0"/>
              <a:t>・相手方の住所、氏名、職業、年齢を確認し、運転免許証などの身分証の提示を受けるなどの措置が求められます。</a:t>
            </a:r>
            <a:br>
              <a:rPr lang="ja-JP" altLang="en-US" dirty="0"/>
            </a:br>
            <a:r>
              <a:rPr lang="ja-JP" altLang="en-US" dirty="0"/>
              <a:t>・</a:t>
            </a:r>
            <a:r>
              <a:rPr lang="ja-JP" altLang="en-US" i="1" dirty="0"/>
              <a:t>例外規定（例：</a:t>
            </a:r>
            <a:r>
              <a:rPr lang="en-US" altLang="ja-JP" i="1" dirty="0"/>
              <a:t>1</a:t>
            </a:r>
            <a:r>
              <a:rPr lang="ja-JP" altLang="en-US" i="1" dirty="0"/>
              <a:t>万円未満の取引、一部例外品を除く）がある点に注意が必要です。</a:t>
            </a:r>
            <a:br>
              <a:rPr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A75D1C4E-DE44-AD50-9BE8-BAAC2202A68C}"/>
              </a:ext>
            </a:extLst>
          </p:cNvPr>
          <p:cNvSpPr>
            <a:spLocks noGrp="1"/>
          </p:cNvSpPr>
          <p:nvPr>
            <p:ph type="body" idx="1"/>
          </p:nvPr>
        </p:nvSpPr>
        <p:spPr>
          <a:xfrm>
            <a:off x="839788" y="7455159"/>
            <a:ext cx="5157787" cy="298580"/>
          </a:xfrm>
        </p:spPr>
        <p:txBody>
          <a:bodyPr>
            <a:normAutofit fontScale="70000" lnSpcReduction="20000"/>
          </a:bodyPr>
          <a:lstStyle/>
          <a:p>
            <a:endParaRPr kumimoji="1" lang="ja-JP" altLang="en-US" dirty="0"/>
          </a:p>
        </p:txBody>
      </p:sp>
      <p:sp>
        <p:nvSpPr>
          <p:cNvPr id="4" name="コンテンツ プレースホルダー 3">
            <a:extLst>
              <a:ext uri="{FF2B5EF4-FFF2-40B4-BE49-F238E27FC236}">
                <a16:creationId xmlns:a16="http://schemas.microsoft.com/office/drawing/2014/main" id="{A8B53A76-E64A-A8B7-09A7-0CA5BABDED26}"/>
              </a:ext>
            </a:extLst>
          </p:cNvPr>
          <p:cNvSpPr>
            <a:spLocks noGrp="1"/>
          </p:cNvSpPr>
          <p:nvPr>
            <p:ph sz="half" idx="2"/>
          </p:nvPr>
        </p:nvSpPr>
        <p:spPr>
          <a:xfrm flipV="1">
            <a:off x="839788" y="7865705"/>
            <a:ext cx="5157787" cy="559838"/>
          </a:xfrm>
        </p:spPr>
        <p:txBody>
          <a:bodyPr>
            <a:normAutofit/>
          </a:bodyPr>
          <a:lstStyle/>
          <a:p>
            <a:endParaRPr kumimoji="1" lang="ja-JP" altLang="en-US" dirty="0"/>
          </a:p>
        </p:txBody>
      </p:sp>
      <p:sp>
        <p:nvSpPr>
          <p:cNvPr id="5" name="テキスト プレースホルダー 4">
            <a:extLst>
              <a:ext uri="{FF2B5EF4-FFF2-40B4-BE49-F238E27FC236}">
                <a16:creationId xmlns:a16="http://schemas.microsoft.com/office/drawing/2014/main" id="{53BCBD8F-44B3-7CF7-B716-C73988A1AEAD}"/>
              </a:ext>
            </a:extLst>
          </p:cNvPr>
          <p:cNvSpPr>
            <a:spLocks noGrp="1"/>
          </p:cNvSpPr>
          <p:nvPr>
            <p:ph type="body" sz="quarter" idx="3"/>
          </p:nvPr>
        </p:nvSpPr>
        <p:spPr>
          <a:xfrm>
            <a:off x="6172200" y="8070979"/>
            <a:ext cx="5183188" cy="447869"/>
          </a:xfrm>
        </p:spPr>
        <p:txBody>
          <a:bodyPr>
            <a:normAutofit fontScale="70000" lnSpcReduction="20000"/>
          </a:bodyPr>
          <a:lstStyle/>
          <a:p>
            <a:endParaRPr kumimoji="1" lang="ja-JP" altLang="en-US" dirty="0"/>
          </a:p>
        </p:txBody>
      </p:sp>
      <p:sp>
        <p:nvSpPr>
          <p:cNvPr id="6" name="コンテンツ プレースホルダー 5">
            <a:extLst>
              <a:ext uri="{FF2B5EF4-FFF2-40B4-BE49-F238E27FC236}">
                <a16:creationId xmlns:a16="http://schemas.microsoft.com/office/drawing/2014/main" id="{0D5AA89D-7AFB-7D07-83BD-2C3E0C81BBA8}"/>
              </a:ext>
            </a:extLst>
          </p:cNvPr>
          <p:cNvSpPr>
            <a:spLocks noGrp="1"/>
          </p:cNvSpPr>
          <p:nvPr>
            <p:ph sz="quarter" idx="4"/>
          </p:nvPr>
        </p:nvSpPr>
        <p:spPr>
          <a:xfrm flipV="1">
            <a:off x="6172200" y="7455159"/>
            <a:ext cx="5183188" cy="849086"/>
          </a:xfrm>
        </p:spPr>
        <p:txBody>
          <a:bodyPr>
            <a:normAutofit/>
          </a:bodyPr>
          <a:lstStyle/>
          <a:p>
            <a:endParaRPr kumimoji="1" lang="ja-JP" altLang="en-US"/>
          </a:p>
        </p:txBody>
      </p:sp>
    </p:spTree>
    <p:extLst>
      <p:ext uri="{BB962C8B-B14F-4D97-AF65-F5344CB8AC3E}">
        <p14:creationId xmlns:p14="http://schemas.microsoft.com/office/powerpoint/2010/main" val="1318520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EE6128-4A3F-ABD2-3827-83043CFA35E2}"/>
              </a:ext>
            </a:extLst>
          </p:cNvPr>
          <p:cNvSpPr>
            <a:spLocks noGrp="1"/>
          </p:cNvSpPr>
          <p:nvPr>
            <p:ph type="title"/>
          </p:nvPr>
        </p:nvSpPr>
        <p:spPr>
          <a:xfrm>
            <a:off x="839788" y="365125"/>
            <a:ext cx="10515600" cy="6492875"/>
          </a:xfrm>
        </p:spPr>
        <p:txBody>
          <a:bodyPr/>
          <a:lstStyle/>
          <a:p>
            <a:r>
              <a:rPr lang="ja-JP" altLang="en-US" b="1" dirty="0"/>
              <a:t>取引の記録義務（古物営業法第</a:t>
            </a:r>
            <a:r>
              <a:rPr lang="en-US" altLang="ja-JP" b="1" dirty="0"/>
              <a:t>16</a:t>
            </a:r>
            <a:r>
              <a:rPr lang="ja-JP" altLang="en-US" b="1" dirty="0"/>
              <a:t>条）</a:t>
            </a:r>
            <a:br>
              <a:rPr lang="ja-JP" altLang="en-US" dirty="0"/>
            </a:br>
            <a:r>
              <a:rPr lang="ja-JP" altLang="en-US" dirty="0"/>
              <a:t>・取引の都度、帳簿等に</a:t>
            </a:r>
            <a:r>
              <a:rPr lang="ja-JP" altLang="en-US" b="1" dirty="0"/>
              <a:t>取引年月日、古物の品目・数量・特徴、取引相手の情報、確認措置の区分</a:t>
            </a:r>
            <a:r>
              <a:rPr lang="ja-JP" altLang="en-US" dirty="0"/>
              <a:t>などを記録し、</a:t>
            </a:r>
            <a:r>
              <a:rPr lang="en-US" altLang="ja-JP" b="1" dirty="0"/>
              <a:t>3</a:t>
            </a:r>
            <a:r>
              <a:rPr lang="ja-JP" altLang="en-US" b="1" dirty="0"/>
              <a:t>年間保存</a:t>
            </a:r>
            <a:r>
              <a:rPr lang="ja-JP" altLang="en-US" dirty="0"/>
              <a:t>しなければなりません。</a:t>
            </a:r>
            <a:br>
              <a:rPr lang="ja-JP" altLang="en-US" dirty="0"/>
            </a:br>
            <a:r>
              <a:rPr lang="ja-JP" altLang="en-US" dirty="0"/>
              <a:t>・これは、万が一盗品が持ち込まれた際に、警察の捜査に協力し、被害回復を迅速に行うための重要な記録となります。</a:t>
            </a:r>
            <a:br>
              <a:rPr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AF914AA3-906F-DB56-2826-E68DBB2E4DE3}"/>
              </a:ext>
            </a:extLst>
          </p:cNvPr>
          <p:cNvSpPr>
            <a:spLocks noGrp="1"/>
          </p:cNvSpPr>
          <p:nvPr>
            <p:ph type="body" idx="1"/>
          </p:nvPr>
        </p:nvSpPr>
        <p:spPr>
          <a:xfrm>
            <a:off x="839788" y="7847045"/>
            <a:ext cx="5157787" cy="419876"/>
          </a:xfrm>
        </p:spPr>
        <p:txBody>
          <a:bodyPr>
            <a:normAutofit fontScale="25000" lnSpcReduction="20000"/>
          </a:bodyPr>
          <a:lstStyle/>
          <a:p>
            <a:endParaRPr kumimoji="1" lang="ja-JP" altLang="en-US" dirty="0"/>
          </a:p>
        </p:txBody>
      </p:sp>
      <p:sp>
        <p:nvSpPr>
          <p:cNvPr id="4" name="コンテンツ プレースホルダー 3">
            <a:extLst>
              <a:ext uri="{FF2B5EF4-FFF2-40B4-BE49-F238E27FC236}">
                <a16:creationId xmlns:a16="http://schemas.microsoft.com/office/drawing/2014/main" id="{47500788-7B20-4F36-2702-663C13535E59}"/>
              </a:ext>
            </a:extLst>
          </p:cNvPr>
          <p:cNvSpPr>
            <a:spLocks noGrp="1"/>
          </p:cNvSpPr>
          <p:nvPr>
            <p:ph sz="half" idx="2"/>
          </p:nvPr>
        </p:nvSpPr>
        <p:spPr>
          <a:xfrm>
            <a:off x="839788" y="7847045"/>
            <a:ext cx="5157787" cy="177282"/>
          </a:xfrm>
        </p:spPr>
        <p:txBody>
          <a:bodyPr>
            <a:normAutofit fontScale="25000" lnSpcReduction="20000"/>
          </a:bodyPr>
          <a:lstStyle/>
          <a:p>
            <a:endParaRPr kumimoji="1" lang="ja-JP" altLang="en-US"/>
          </a:p>
        </p:txBody>
      </p:sp>
      <p:sp>
        <p:nvSpPr>
          <p:cNvPr id="5" name="テキスト プレースホルダー 4">
            <a:extLst>
              <a:ext uri="{FF2B5EF4-FFF2-40B4-BE49-F238E27FC236}">
                <a16:creationId xmlns:a16="http://schemas.microsoft.com/office/drawing/2014/main" id="{908E2F05-CCB3-B367-DCC1-59C16AD8BCB7}"/>
              </a:ext>
            </a:extLst>
          </p:cNvPr>
          <p:cNvSpPr>
            <a:spLocks noGrp="1"/>
          </p:cNvSpPr>
          <p:nvPr>
            <p:ph type="body" sz="quarter" idx="3"/>
          </p:nvPr>
        </p:nvSpPr>
        <p:spPr>
          <a:xfrm>
            <a:off x="6172200" y="7287207"/>
            <a:ext cx="5183188" cy="158622"/>
          </a:xfrm>
        </p:spPr>
        <p:txBody>
          <a:bodyPr>
            <a:normAutofit fontScale="25000" lnSpcReduction="20000"/>
          </a:bodyPr>
          <a:lstStyle/>
          <a:p>
            <a:endParaRPr kumimoji="1" lang="ja-JP" altLang="en-US" dirty="0"/>
          </a:p>
        </p:txBody>
      </p:sp>
      <p:sp>
        <p:nvSpPr>
          <p:cNvPr id="6" name="コンテンツ プレースホルダー 5">
            <a:extLst>
              <a:ext uri="{FF2B5EF4-FFF2-40B4-BE49-F238E27FC236}">
                <a16:creationId xmlns:a16="http://schemas.microsoft.com/office/drawing/2014/main" id="{DA4B53FC-729C-9374-C5FE-40DE6B723BD0}"/>
              </a:ext>
            </a:extLst>
          </p:cNvPr>
          <p:cNvSpPr>
            <a:spLocks noGrp="1"/>
          </p:cNvSpPr>
          <p:nvPr>
            <p:ph sz="quarter" idx="4"/>
          </p:nvPr>
        </p:nvSpPr>
        <p:spPr>
          <a:xfrm>
            <a:off x="6172200" y="7287206"/>
            <a:ext cx="5183188" cy="1866124"/>
          </a:xfrm>
        </p:spPr>
        <p:txBody>
          <a:bodyPr>
            <a:normAutofit fontScale="25000" lnSpcReduction="20000"/>
          </a:bodyPr>
          <a:lstStyle/>
          <a:p>
            <a:endParaRPr kumimoji="1" lang="ja-JP" altLang="en-US" dirty="0"/>
          </a:p>
        </p:txBody>
      </p:sp>
    </p:spTree>
    <p:extLst>
      <p:ext uri="{BB962C8B-B14F-4D97-AF65-F5344CB8AC3E}">
        <p14:creationId xmlns:p14="http://schemas.microsoft.com/office/powerpoint/2010/main" val="784977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E334B-B071-F1F0-BD21-EEFF5D870E1E}"/>
              </a:ext>
            </a:extLst>
          </p:cNvPr>
          <p:cNvSpPr>
            <a:spLocks noGrp="1"/>
          </p:cNvSpPr>
          <p:nvPr>
            <p:ph type="title"/>
          </p:nvPr>
        </p:nvSpPr>
        <p:spPr>
          <a:xfrm>
            <a:off x="839788" y="233265"/>
            <a:ext cx="10515600" cy="6678861"/>
          </a:xfrm>
        </p:spPr>
        <p:txBody>
          <a:bodyPr>
            <a:normAutofit fontScale="90000"/>
          </a:bodyPr>
          <a:lstStyle/>
          <a:p>
            <a:r>
              <a:rPr lang="ja-JP" altLang="en-US" b="1" dirty="0"/>
              <a:t>不正品の申告義務（古物営業法第</a:t>
            </a:r>
            <a:r>
              <a:rPr lang="en-US" altLang="ja-JP" b="1" dirty="0"/>
              <a:t>15</a:t>
            </a:r>
            <a:r>
              <a:rPr lang="ja-JP" altLang="en-US" b="1" dirty="0"/>
              <a:t>条第</a:t>
            </a:r>
            <a:r>
              <a:rPr lang="en-US" altLang="ja-JP" b="1" dirty="0"/>
              <a:t>3</a:t>
            </a:r>
            <a:r>
              <a:rPr lang="ja-JP" altLang="en-US" b="1" dirty="0"/>
              <a:t>項）</a:t>
            </a:r>
            <a:br>
              <a:rPr lang="ja-JP" altLang="en-US" dirty="0"/>
            </a:br>
            <a:r>
              <a:rPr lang="ja-JP" altLang="en-US" dirty="0"/>
              <a:t>・古物を買い受け、または交換しようとする場合において、その古物が</a:t>
            </a:r>
            <a:r>
              <a:rPr lang="ja-JP" altLang="en-US" b="1" dirty="0"/>
              <a:t>盗品等の不正品である疑いがあると認めるとき</a:t>
            </a:r>
            <a:r>
              <a:rPr lang="ja-JP" altLang="en-US" dirty="0"/>
              <a:t>は、</a:t>
            </a:r>
            <a:r>
              <a:rPr lang="ja-JP" altLang="en-US" b="1" dirty="0"/>
              <a:t>直ちに警察官に申告</a:t>
            </a:r>
            <a:r>
              <a:rPr lang="ja-JP" altLang="en-US" dirty="0"/>
              <a:t>しなければなりません。</a:t>
            </a:r>
            <a:br>
              <a:rPr lang="ja-JP" altLang="en-US" dirty="0"/>
            </a:br>
            <a:r>
              <a:rPr lang="ja-JP" altLang="en-US" dirty="0"/>
              <a:t>・不正品の流通を阻止し、犯罪の検挙を容易にするという古物商の社会的責任を果たすための最も重要な義務の一つです。</a:t>
            </a:r>
            <a:br>
              <a:rPr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169DCB22-B239-A1E0-D4F0-6B092A623E8F}"/>
              </a:ext>
            </a:extLst>
          </p:cNvPr>
          <p:cNvSpPr>
            <a:spLocks noGrp="1"/>
          </p:cNvSpPr>
          <p:nvPr>
            <p:ph type="body" idx="1"/>
          </p:nvPr>
        </p:nvSpPr>
        <p:spPr>
          <a:xfrm>
            <a:off x="839788" y="7081935"/>
            <a:ext cx="5157787" cy="765110"/>
          </a:xfrm>
        </p:spPr>
        <p:txBody>
          <a:bodyPr/>
          <a:lstStyle/>
          <a:p>
            <a:endParaRPr kumimoji="1" lang="ja-JP" altLang="en-US" dirty="0"/>
          </a:p>
        </p:txBody>
      </p:sp>
      <p:sp>
        <p:nvSpPr>
          <p:cNvPr id="4" name="コンテンツ プレースホルダー 3">
            <a:extLst>
              <a:ext uri="{FF2B5EF4-FFF2-40B4-BE49-F238E27FC236}">
                <a16:creationId xmlns:a16="http://schemas.microsoft.com/office/drawing/2014/main" id="{42D55EFD-A498-1DA5-93BA-833749DE5D67}"/>
              </a:ext>
            </a:extLst>
          </p:cNvPr>
          <p:cNvSpPr>
            <a:spLocks noGrp="1"/>
          </p:cNvSpPr>
          <p:nvPr>
            <p:ph sz="half" idx="2"/>
          </p:nvPr>
        </p:nvSpPr>
        <p:spPr>
          <a:xfrm flipV="1">
            <a:off x="839788" y="8640147"/>
            <a:ext cx="5157787" cy="45719"/>
          </a:xfrm>
        </p:spPr>
        <p:txBody>
          <a:bodyPr>
            <a:normAutofit fontScale="25000" lnSpcReduction="20000"/>
          </a:bodyPr>
          <a:lstStyle/>
          <a:p>
            <a:endParaRPr kumimoji="1" lang="ja-JP" altLang="en-US" dirty="0"/>
          </a:p>
        </p:txBody>
      </p:sp>
      <p:sp>
        <p:nvSpPr>
          <p:cNvPr id="5" name="テキスト プレースホルダー 4">
            <a:extLst>
              <a:ext uri="{FF2B5EF4-FFF2-40B4-BE49-F238E27FC236}">
                <a16:creationId xmlns:a16="http://schemas.microsoft.com/office/drawing/2014/main" id="{A74DFA3F-AB9D-28A0-F072-A8DDE262C52E}"/>
              </a:ext>
            </a:extLst>
          </p:cNvPr>
          <p:cNvSpPr>
            <a:spLocks noGrp="1"/>
          </p:cNvSpPr>
          <p:nvPr>
            <p:ph type="body" sz="quarter" idx="3"/>
          </p:nvPr>
        </p:nvSpPr>
        <p:spPr>
          <a:xfrm>
            <a:off x="6172200" y="7688423"/>
            <a:ext cx="5183188" cy="951724"/>
          </a:xfrm>
        </p:spPr>
        <p:txBody>
          <a:bodyPr/>
          <a:lstStyle/>
          <a:p>
            <a:endParaRPr kumimoji="1" lang="ja-JP" altLang="en-US"/>
          </a:p>
        </p:txBody>
      </p:sp>
      <p:sp>
        <p:nvSpPr>
          <p:cNvPr id="6" name="コンテンツ プレースホルダー 5">
            <a:extLst>
              <a:ext uri="{FF2B5EF4-FFF2-40B4-BE49-F238E27FC236}">
                <a16:creationId xmlns:a16="http://schemas.microsoft.com/office/drawing/2014/main" id="{E356D6E4-292A-AF01-81F0-A0BBCD5AAD37}"/>
              </a:ext>
            </a:extLst>
          </p:cNvPr>
          <p:cNvSpPr>
            <a:spLocks noGrp="1"/>
          </p:cNvSpPr>
          <p:nvPr>
            <p:ph sz="quarter" idx="4"/>
          </p:nvPr>
        </p:nvSpPr>
        <p:spPr>
          <a:xfrm flipV="1">
            <a:off x="6172200" y="7688423"/>
            <a:ext cx="5183188" cy="65315"/>
          </a:xfrm>
        </p:spPr>
        <p:txBody>
          <a:bodyPr>
            <a:normAutofit fontScale="25000" lnSpcReduction="20000"/>
          </a:bodyPr>
          <a:lstStyle/>
          <a:p>
            <a:endParaRPr kumimoji="1" lang="ja-JP" altLang="en-US" dirty="0"/>
          </a:p>
        </p:txBody>
      </p:sp>
    </p:spTree>
    <p:extLst>
      <p:ext uri="{BB962C8B-B14F-4D97-AF65-F5344CB8AC3E}">
        <p14:creationId xmlns:p14="http://schemas.microsoft.com/office/powerpoint/2010/main" val="2058096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95FA87-594A-B35F-F0A6-A4CC1D40885E}"/>
              </a:ext>
            </a:extLst>
          </p:cNvPr>
          <p:cNvSpPr>
            <a:spLocks noGrp="1"/>
          </p:cNvSpPr>
          <p:nvPr>
            <p:ph type="title"/>
          </p:nvPr>
        </p:nvSpPr>
        <p:spPr>
          <a:xfrm>
            <a:off x="839788" y="365125"/>
            <a:ext cx="10515600" cy="6558188"/>
          </a:xfrm>
        </p:spPr>
        <p:txBody>
          <a:bodyPr>
            <a:noAutofit/>
          </a:bodyPr>
          <a:lstStyle/>
          <a:p>
            <a:r>
              <a:rPr lang="ja-JP" altLang="en-US" sz="3600" dirty="0"/>
              <a:t>上記三大義務のほかにも、古物商の業務の適正を保つためのルールがあります。</a:t>
            </a:r>
            <a:br>
              <a:rPr lang="ja-JP" altLang="en-US" sz="3600" dirty="0"/>
            </a:br>
            <a:r>
              <a:rPr lang="ja-JP" altLang="en-US" sz="3600" b="1" dirty="0"/>
              <a:t>管理者の選任義務</a:t>
            </a:r>
            <a:r>
              <a:rPr lang="en-US" altLang="ja-JP" sz="3600" b="1" dirty="0"/>
              <a:t>:</a:t>
            </a:r>
            <a:r>
              <a:rPr lang="ja-JP" altLang="en-US" sz="3600" dirty="0"/>
              <a:t> 営業所ごとに、業務を適正に実施するための責任者（管理者）を</a:t>
            </a:r>
            <a:r>
              <a:rPr lang="en-US" altLang="ja-JP" sz="3600" dirty="0"/>
              <a:t>1</a:t>
            </a:r>
            <a:r>
              <a:rPr lang="ja-JP" altLang="en-US" sz="3600" dirty="0"/>
              <a:t>人選任しなければなりません。</a:t>
            </a:r>
            <a:br>
              <a:rPr lang="ja-JP" altLang="en-US" sz="3600" dirty="0"/>
            </a:br>
            <a:r>
              <a:rPr lang="ja-JP" altLang="en-US" sz="3600" b="1" dirty="0"/>
              <a:t>名義貸しの禁止</a:t>
            </a:r>
            <a:r>
              <a:rPr lang="en-US" altLang="ja-JP" sz="3600" b="1" dirty="0"/>
              <a:t>:</a:t>
            </a:r>
            <a:r>
              <a:rPr lang="ja-JP" altLang="en-US" sz="3600" dirty="0"/>
              <a:t> 許可を受けた古物商は、自己の名義をもって他人に古物営業を営ませてはいけません。</a:t>
            </a:r>
            <a:br>
              <a:rPr lang="ja-JP" altLang="en-US" sz="3600" dirty="0"/>
            </a:br>
            <a:r>
              <a:rPr lang="ja-JP" altLang="en-US" sz="3600" b="1" dirty="0"/>
              <a:t>標識の掲示・許可証の携帯義務</a:t>
            </a:r>
            <a:r>
              <a:rPr lang="en-US" altLang="ja-JP" sz="3600" b="1" dirty="0"/>
              <a:t>:</a:t>
            </a:r>
            <a:r>
              <a:rPr lang="ja-JP" altLang="en-US" sz="3600" dirty="0"/>
              <a:t> 営業所には公衆の見やすい場所に標識を掲示し、行商の際は許可証（または行商従業者証）を携帯する必要があります。</a:t>
            </a:r>
            <a:endParaRPr kumimoji="1" lang="ja-JP" altLang="en-US" sz="3600" b="1" dirty="0"/>
          </a:p>
        </p:txBody>
      </p:sp>
      <p:sp>
        <p:nvSpPr>
          <p:cNvPr id="3" name="テキスト プレースホルダー 2">
            <a:extLst>
              <a:ext uri="{FF2B5EF4-FFF2-40B4-BE49-F238E27FC236}">
                <a16:creationId xmlns:a16="http://schemas.microsoft.com/office/drawing/2014/main" id="{BE3520FB-F9AF-2C9E-1579-A559D7CCC2F1}"/>
              </a:ext>
            </a:extLst>
          </p:cNvPr>
          <p:cNvSpPr>
            <a:spLocks noGrp="1"/>
          </p:cNvSpPr>
          <p:nvPr>
            <p:ph type="body" idx="1"/>
          </p:nvPr>
        </p:nvSpPr>
        <p:spPr>
          <a:xfrm>
            <a:off x="839788" y="7287210"/>
            <a:ext cx="5157787" cy="177279"/>
          </a:xfrm>
        </p:spPr>
        <p:txBody>
          <a:bodyPr>
            <a:normAutofit fontScale="25000" lnSpcReduction="20000"/>
          </a:bodyPr>
          <a:lstStyle/>
          <a:p>
            <a:endParaRPr kumimoji="1" lang="ja-JP" altLang="en-US" dirty="0"/>
          </a:p>
        </p:txBody>
      </p:sp>
      <p:sp>
        <p:nvSpPr>
          <p:cNvPr id="4" name="コンテンツ プレースホルダー 3">
            <a:extLst>
              <a:ext uri="{FF2B5EF4-FFF2-40B4-BE49-F238E27FC236}">
                <a16:creationId xmlns:a16="http://schemas.microsoft.com/office/drawing/2014/main" id="{EEFC1AB3-00D9-FE1D-6F70-B24A6C1095A6}"/>
              </a:ext>
            </a:extLst>
          </p:cNvPr>
          <p:cNvSpPr>
            <a:spLocks noGrp="1"/>
          </p:cNvSpPr>
          <p:nvPr>
            <p:ph sz="half" idx="2"/>
          </p:nvPr>
        </p:nvSpPr>
        <p:spPr>
          <a:xfrm>
            <a:off x="862014" y="7557792"/>
            <a:ext cx="5157787" cy="65315"/>
          </a:xfrm>
        </p:spPr>
        <p:txBody>
          <a:bodyPr>
            <a:normAutofit fontScale="25000" lnSpcReduction="20000"/>
          </a:bodyPr>
          <a:lstStyle/>
          <a:p>
            <a:endParaRPr kumimoji="1" lang="ja-JP" altLang="en-US" dirty="0"/>
          </a:p>
        </p:txBody>
      </p:sp>
      <p:sp>
        <p:nvSpPr>
          <p:cNvPr id="5" name="テキスト プレースホルダー 4">
            <a:extLst>
              <a:ext uri="{FF2B5EF4-FFF2-40B4-BE49-F238E27FC236}">
                <a16:creationId xmlns:a16="http://schemas.microsoft.com/office/drawing/2014/main" id="{BB12B8C2-61D7-E943-16B5-2DCB3ACB4CD5}"/>
              </a:ext>
            </a:extLst>
          </p:cNvPr>
          <p:cNvSpPr>
            <a:spLocks noGrp="1"/>
          </p:cNvSpPr>
          <p:nvPr>
            <p:ph type="body" sz="quarter" idx="3"/>
          </p:nvPr>
        </p:nvSpPr>
        <p:spPr>
          <a:xfrm flipV="1">
            <a:off x="6172200" y="7623107"/>
            <a:ext cx="5183188" cy="233269"/>
          </a:xfrm>
        </p:spPr>
        <p:txBody>
          <a:bodyPr>
            <a:normAutofit fontScale="25000" lnSpcReduction="20000"/>
          </a:bodyPr>
          <a:lstStyle/>
          <a:p>
            <a:endParaRPr kumimoji="1" lang="ja-JP" altLang="en-US" dirty="0"/>
          </a:p>
        </p:txBody>
      </p:sp>
      <p:sp>
        <p:nvSpPr>
          <p:cNvPr id="6" name="コンテンツ プレースホルダー 5">
            <a:extLst>
              <a:ext uri="{FF2B5EF4-FFF2-40B4-BE49-F238E27FC236}">
                <a16:creationId xmlns:a16="http://schemas.microsoft.com/office/drawing/2014/main" id="{BFA19C08-8C5E-CDF7-DFF3-4B7A0C195140}"/>
              </a:ext>
            </a:extLst>
          </p:cNvPr>
          <p:cNvSpPr>
            <a:spLocks noGrp="1"/>
          </p:cNvSpPr>
          <p:nvPr>
            <p:ph sz="quarter" idx="4"/>
          </p:nvPr>
        </p:nvSpPr>
        <p:spPr>
          <a:xfrm>
            <a:off x="6172200" y="7623108"/>
            <a:ext cx="5183188" cy="158622"/>
          </a:xfrm>
        </p:spPr>
        <p:txBody>
          <a:bodyPr>
            <a:normAutofit fontScale="25000" lnSpcReduction="20000"/>
          </a:bodyPr>
          <a:lstStyle/>
          <a:p>
            <a:endParaRPr kumimoji="1" lang="ja-JP" altLang="en-US" dirty="0"/>
          </a:p>
        </p:txBody>
      </p:sp>
    </p:spTree>
    <p:extLst>
      <p:ext uri="{BB962C8B-B14F-4D97-AF65-F5344CB8AC3E}">
        <p14:creationId xmlns:p14="http://schemas.microsoft.com/office/powerpoint/2010/main" val="1295559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58A017-2A3C-F63A-DECC-EB0EBF43A37A}"/>
              </a:ext>
            </a:extLst>
          </p:cNvPr>
          <p:cNvSpPr>
            <a:spLocks noGrp="1"/>
          </p:cNvSpPr>
          <p:nvPr>
            <p:ph type="title"/>
          </p:nvPr>
        </p:nvSpPr>
        <p:spPr>
          <a:xfrm>
            <a:off x="373224" y="365124"/>
            <a:ext cx="10982164" cy="6278271"/>
          </a:xfrm>
        </p:spPr>
        <p:txBody>
          <a:bodyPr>
            <a:normAutofit/>
          </a:bodyPr>
          <a:lstStyle/>
          <a:p>
            <a:br>
              <a:rPr lang="ja-JP" altLang="en-US" b="1" dirty="0"/>
            </a:br>
            <a:endParaRPr kumimoji="1" lang="ja-JP" altLang="en-US" sz="4000" dirty="0"/>
          </a:p>
        </p:txBody>
      </p:sp>
      <p:sp>
        <p:nvSpPr>
          <p:cNvPr id="3" name="テキスト プレースホルダー 2">
            <a:extLst>
              <a:ext uri="{FF2B5EF4-FFF2-40B4-BE49-F238E27FC236}">
                <a16:creationId xmlns:a16="http://schemas.microsoft.com/office/drawing/2014/main" id="{4E046CCD-E209-5C81-7EF4-D30701863040}"/>
              </a:ext>
            </a:extLst>
          </p:cNvPr>
          <p:cNvSpPr>
            <a:spLocks noGrp="1"/>
          </p:cNvSpPr>
          <p:nvPr>
            <p:ph type="body" idx="1"/>
          </p:nvPr>
        </p:nvSpPr>
        <p:spPr>
          <a:xfrm flipV="1">
            <a:off x="839788" y="7333860"/>
            <a:ext cx="5157787" cy="303211"/>
          </a:xfrm>
        </p:spPr>
        <p:txBody>
          <a:bodyPr>
            <a:normAutofit fontScale="25000" lnSpcReduction="20000"/>
          </a:bodyPr>
          <a:lstStyle/>
          <a:p>
            <a:endParaRPr kumimoji="1" lang="ja-JP" altLang="en-US" dirty="0"/>
          </a:p>
        </p:txBody>
      </p:sp>
      <p:sp>
        <p:nvSpPr>
          <p:cNvPr id="4" name="コンテンツ プレースホルダー 3">
            <a:extLst>
              <a:ext uri="{FF2B5EF4-FFF2-40B4-BE49-F238E27FC236}">
                <a16:creationId xmlns:a16="http://schemas.microsoft.com/office/drawing/2014/main" id="{60EF851C-8C8B-C4F9-20E2-BDC0B8C270BE}"/>
              </a:ext>
            </a:extLst>
          </p:cNvPr>
          <p:cNvSpPr>
            <a:spLocks noGrp="1"/>
          </p:cNvSpPr>
          <p:nvPr>
            <p:ph sz="half" idx="2"/>
          </p:nvPr>
        </p:nvSpPr>
        <p:spPr>
          <a:xfrm>
            <a:off x="839788" y="7772718"/>
            <a:ext cx="5157787" cy="45719"/>
          </a:xfrm>
        </p:spPr>
        <p:txBody>
          <a:bodyPr>
            <a:normAutofit fontScale="25000" lnSpcReduction="20000"/>
          </a:bodyPr>
          <a:lstStyle/>
          <a:p>
            <a:endParaRPr kumimoji="1" lang="ja-JP" altLang="en-US" dirty="0"/>
          </a:p>
        </p:txBody>
      </p:sp>
      <p:sp>
        <p:nvSpPr>
          <p:cNvPr id="5" name="テキスト プレースホルダー 4">
            <a:extLst>
              <a:ext uri="{FF2B5EF4-FFF2-40B4-BE49-F238E27FC236}">
                <a16:creationId xmlns:a16="http://schemas.microsoft.com/office/drawing/2014/main" id="{11414385-4980-B84E-C594-7C8F42945C1B}"/>
              </a:ext>
            </a:extLst>
          </p:cNvPr>
          <p:cNvSpPr>
            <a:spLocks noGrp="1"/>
          </p:cNvSpPr>
          <p:nvPr>
            <p:ph type="body" sz="quarter" idx="3"/>
          </p:nvPr>
        </p:nvSpPr>
        <p:spPr>
          <a:xfrm flipV="1">
            <a:off x="6172200" y="7987002"/>
            <a:ext cx="5183188" cy="177283"/>
          </a:xfrm>
        </p:spPr>
        <p:txBody>
          <a:bodyPr>
            <a:normAutofit fontScale="25000" lnSpcReduction="20000"/>
          </a:bodyPr>
          <a:lstStyle/>
          <a:p>
            <a:endParaRPr kumimoji="1" lang="ja-JP" altLang="en-US" dirty="0"/>
          </a:p>
        </p:txBody>
      </p:sp>
      <p:sp>
        <p:nvSpPr>
          <p:cNvPr id="6" name="コンテンツ プレースホルダー 5">
            <a:extLst>
              <a:ext uri="{FF2B5EF4-FFF2-40B4-BE49-F238E27FC236}">
                <a16:creationId xmlns:a16="http://schemas.microsoft.com/office/drawing/2014/main" id="{A7A74D20-AD57-60C5-C912-083F643885EE}"/>
              </a:ext>
            </a:extLst>
          </p:cNvPr>
          <p:cNvSpPr>
            <a:spLocks noGrp="1"/>
          </p:cNvSpPr>
          <p:nvPr>
            <p:ph sz="quarter" idx="4"/>
          </p:nvPr>
        </p:nvSpPr>
        <p:spPr>
          <a:xfrm flipV="1">
            <a:off x="6172200" y="7987003"/>
            <a:ext cx="5183188" cy="261257"/>
          </a:xfrm>
        </p:spPr>
        <p:txBody>
          <a:bodyPr>
            <a:normAutofit fontScale="25000" lnSpcReduction="20000"/>
          </a:bodyPr>
          <a:lstStyle/>
          <a:p>
            <a:endParaRPr kumimoji="1" lang="ja-JP" altLang="en-US" dirty="0"/>
          </a:p>
        </p:txBody>
      </p:sp>
      <p:sp>
        <p:nvSpPr>
          <p:cNvPr id="8" name="テキスト ボックス 7">
            <a:extLst>
              <a:ext uri="{FF2B5EF4-FFF2-40B4-BE49-F238E27FC236}">
                <a16:creationId xmlns:a16="http://schemas.microsoft.com/office/drawing/2014/main" id="{0F364E06-1ED5-25CD-4C86-EA92287F0F73}"/>
              </a:ext>
            </a:extLst>
          </p:cNvPr>
          <p:cNvSpPr txBox="1"/>
          <p:nvPr/>
        </p:nvSpPr>
        <p:spPr>
          <a:xfrm>
            <a:off x="671804" y="1929891"/>
            <a:ext cx="11146972" cy="3416320"/>
          </a:xfrm>
          <a:prstGeom prst="rect">
            <a:avLst/>
          </a:prstGeom>
          <a:noFill/>
        </p:spPr>
        <p:txBody>
          <a:bodyPr wrap="square">
            <a:spAutoFit/>
          </a:bodyPr>
          <a:lstStyle/>
          <a:p>
            <a:r>
              <a:rPr lang="ja-JP" altLang="en-US" sz="3600" dirty="0"/>
              <a:t>古物商の倫理とは、これらの法的義務を単に遵守するだけでなく、</a:t>
            </a:r>
            <a:r>
              <a:rPr lang="ja-JP" altLang="en-US" sz="3600" b="1" dirty="0"/>
              <a:t>「盗品等の取引に関わらない」という強い意識を持ち、積極的に防犯に努めるプロフェッショナルとしての自覚と責任</a:t>
            </a:r>
            <a:r>
              <a:rPr lang="ja-JP" altLang="en-US" sz="3600" dirty="0"/>
              <a:t>と言えるでしょう。</a:t>
            </a:r>
            <a:br>
              <a:rPr lang="ja-JP" altLang="en-US" sz="3600" dirty="0"/>
            </a:br>
            <a:endParaRPr lang="ja-JP" altLang="en-US" sz="3600" dirty="0"/>
          </a:p>
        </p:txBody>
      </p:sp>
    </p:spTree>
    <p:extLst>
      <p:ext uri="{BB962C8B-B14F-4D97-AF65-F5344CB8AC3E}">
        <p14:creationId xmlns:p14="http://schemas.microsoft.com/office/powerpoint/2010/main" val="137544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557182-5ADC-44BD-B20D-C2868B0CEF42}"/>
              </a:ext>
            </a:extLst>
          </p:cNvPr>
          <p:cNvSpPr>
            <a:spLocks noGrp="1"/>
          </p:cNvSpPr>
          <p:nvPr>
            <p:ph type="title"/>
          </p:nvPr>
        </p:nvSpPr>
        <p:spPr>
          <a:xfrm>
            <a:off x="839788" y="365125"/>
            <a:ext cx="10515600" cy="5662451"/>
          </a:xfrm>
        </p:spPr>
        <p:txBody>
          <a:bodyPr/>
          <a:lstStyle/>
          <a:p>
            <a:r>
              <a:rPr kumimoji="1" lang="ja-JP" altLang="en-US"/>
              <a:t>　　　ご清聴</a:t>
            </a:r>
            <a:r>
              <a:rPr kumimoji="1" lang="ja-JP" altLang="en-US" dirty="0"/>
              <a:t>ありがとうございます</a:t>
            </a:r>
          </a:p>
        </p:txBody>
      </p:sp>
      <p:sp>
        <p:nvSpPr>
          <p:cNvPr id="3" name="テキスト プレースホルダー 2">
            <a:extLst>
              <a:ext uri="{FF2B5EF4-FFF2-40B4-BE49-F238E27FC236}">
                <a16:creationId xmlns:a16="http://schemas.microsoft.com/office/drawing/2014/main" id="{C238735A-317F-17B2-130C-04434AAB0231}"/>
              </a:ext>
            </a:extLst>
          </p:cNvPr>
          <p:cNvSpPr>
            <a:spLocks noGrp="1"/>
          </p:cNvSpPr>
          <p:nvPr>
            <p:ph type="body" idx="1"/>
          </p:nvPr>
        </p:nvSpPr>
        <p:spPr>
          <a:xfrm flipV="1">
            <a:off x="839788" y="8238931"/>
            <a:ext cx="5157787" cy="251926"/>
          </a:xfrm>
        </p:spPr>
        <p:txBody>
          <a:bodyPr>
            <a:normAutofit fontScale="55000" lnSpcReduction="20000"/>
          </a:bodyPr>
          <a:lstStyle/>
          <a:p>
            <a:endParaRPr kumimoji="1" lang="ja-JP" altLang="en-US"/>
          </a:p>
        </p:txBody>
      </p:sp>
      <p:sp>
        <p:nvSpPr>
          <p:cNvPr id="4" name="コンテンツ プレースホルダー 3">
            <a:extLst>
              <a:ext uri="{FF2B5EF4-FFF2-40B4-BE49-F238E27FC236}">
                <a16:creationId xmlns:a16="http://schemas.microsoft.com/office/drawing/2014/main" id="{2E7B8AA7-157A-6061-4CAE-87D6C4CE9F1C}"/>
              </a:ext>
            </a:extLst>
          </p:cNvPr>
          <p:cNvSpPr>
            <a:spLocks noGrp="1"/>
          </p:cNvSpPr>
          <p:nvPr>
            <p:ph sz="half" idx="2"/>
          </p:nvPr>
        </p:nvSpPr>
        <p:spPr>
          <a:xfrm flipV="1">
            <a:off x="839788" y="7801325"/>
            <a:ext cx="5157787" cy="45719"/>
          </a:xfrm>
        </p:spPr>
        <p:txBody>
          <a:bodyPr>
            <a:normAutofit fontScale="25000" lnSpcReduction="20000"/>
          </a:bodyPr>
          <a:lstStyle/>
          <a:p>
            <a:endParaRPr kumimoji="1" lang="ja-JP" altLang="en-US" dirty="0"/>
          </a:p>
        </p:txBody>
      </p:sp>
      <p:sp>
        <p:nvSpPr>
          <p:cNvPr id="5" name="テキスト プレースホルダー 4">
            <a:extLst>
              <a:ext uri="{FF2B5EF4-FFF2-40B4-BE49-F238E27FC236}">
                <a16:creationId xmlns:a16="http://schemas.microsoft.com/office/drawing/2014/main" id="{53611BB9-1969-5066-2682-BF4A5A166A38}"/>
              </a:ext>
            </a:extLst>
          </p:cNvPr>
          <p:cNvSpPr>
            <a:spLocks noGrp="1"/>
          </p:cNvSpPr>
          <p:nvPr>
            <p:ph type="body" sz="quarter" idx="3"/>
          </p:nvPr>
        </p:nvSpPr>
        <p:spPr>
          <a:xfrm>
            <a:off x="6172200" y="7892759"/>
            <a:ext cx="5183188" cy="1241909"/>
          </a:xfrm>
        </p:spPr>
        <p:txBody>
          <a:bodyPr>
            <a:normAutofit fontScale="55000" lnSpcReduction="20000"/>
          </a:bodyPr>
          <a:lstStyle/>
          <a:p>
            <a:endParaRPr kumimoji="1" lang="ja-JP" altLang="en-US"/>
          </a:p>
        </p:txBody>
      </p:sp>
      <p:sp>
        <p:nvSpPr>
          <p:cNvPr id="6" name="コンテンツ プレースホルダー 5">
            <a:extLst>
              <a:ext uri="{FF2B5EF4-FFF2-40B4-BE49-F238E27FC236}">
                <a16:creationId xmlns:a16="http://schemas.microsoft.com/office/drawing/2014/main" id="{7A7B6759-20FC-76F3-11E6-73BE3A6DB096}"/>
              </a:ext>
            </a:extLst>
          </p:cNvPr>
          <p:cNvSpPr>
            <a:spLocks noGrp="1"/>
          </p:cNvSpPr>
          <p:nvPr>
            <p:ph sz="quarter" idx="4"/>
          </p:nvPr>
        </p:nvSpPr>
        <p:spPr>
          <a:xfrm>
            <a:off x="6172200" y="7847042"/>
            <a:ext cx="5183188" cy="1428519"/>
          </a:xfrm>
        </p:spPr>
        <p:txBody>
          <a:bodyPr>
            <a:normAutofit fontScale="25000" lnSpcReduction="20000"/>
          </a:bodyPr>
          <a:lstStyle/>
          <a:p>
            <a:endParaRPr kumimoji="1" lang="ja-JP" altLang="en-US" dirty="0"/>
          </a:p>
        </p:txBody>
      </p:sp>
    </p:spTree>
    <p:extLst>
      <p:ext uri="{BB962C8B-B14F-4D97-AF65-F5344CB8AC3E}">
        <p14:creationId xmlns:p14="http://schemas.microsoft.com/office/powerpoint/2010/main" val="2942644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54C276A-3278-7C4C-008C-3D0277169CC3}"/>
              </a:ext>
            </a:extLst>
          </p:cNvPr>
          <p:cNvSpPr txBox="1"/>
          <p:nvPr/>
        </p:nvSpPr>
        <p:spPr>
          <a:xfrm>
            <a:off x="278297" y="2695896"/>
            <a:ext cx="4373217" cy="369332"/>
          </a:xfrm>
          <a:prstGeom prst="rect">
            <a:avLst/>
          </a:prstGeom>
          <a:noFill/>
        </p:spPr>
        <p:txBody>
          <a:bodyPr wrap="square" rtlCol="0">
            <a:spAutoFit/>
          </a:bodyPr>
          <a:lstStyle/>
          <a:p>
            <a:r>
              <a:rPr kumimoji="1" lang="ja-JP" altLang="en-US" dirty="0"/>
              <a:t>この仕事をはじめたキッカケ</a:t>
            </a:r>
          </a:p>
        </p:txBody>
      </p:sp>
      <p:sp>
        <p:nvSpPr>
          <p:cNvPr id="3" name="テキスト ボックス 2">
            <a:extLst>
              <a:ext uri="{FF2B5EF4-FFF2-40B4-BE49-F238E27FC236}">
                <a16:creationId xmlns:a16="http://schemas.microsoft.com/office/drawing/2014/main" id="{0F87E1DC-A0A0-DCD8-4D56-74B66B6B299E}"/>
              </a:ext>
            </a:extLst>
          </p:cNvPr>
          <p:cNvSpPr txBox="1"/>
          <p:nvPr/>
        </p:nvSpPr>
        <p:spPr>
          <a:xfrm>
            <a:off x="445274" y="373136"/>
            <a:ext cx="4373217" cy="369332"/>
          </a:xfrm>
          <a:prstGeom prst="rect">
            <a:avLst/>
          </a:prstGeom>
          <a:noFill/>
        </p:spPr>
        <p:txBody>
          <a:bodyPr wrap="square" rtlCol="0">
            <a:spAutoFit/>
          </a:bodyPr>
          <a:lstStyle/>
          <a:p>
            <a:r>
              <a:rPr kumimoji="1" lang="ja-JP" altLang="en-US" dirty="0"/>
              <a:t>経歴</a:t>
            </a:r>
          </a:p>
        </p:txBody>
      </p:sp>
      <p:sp>
        <p:nvSpPr>
          <p:cNvPr id="4" name="テキスト ボックス 3">
            <a:extLst>
              <a:ext uri="{FF2B5EF4-FFF2-40B4-BE49-F238E27FC236}">
                <a16:creationId xmlns:a16="http://schemas.microsoft.com/office/drawing/2014/main" id="{8CFD5CD0-FE9C-7CBF-3CD6-30FB980EB665}"/>
              </a:ext>
            </a:extLst>
          </p:cNvPr>
          <p:cNvSpPr txBox="1"/>
          <p:nvPr/>
        </p:nvSpPr>
        <p:spPr>
          <a:xfrm>
            <a:off x="3655462" y="1292079"/>
            <a:ext cx="8118282" cy="1021556"/>
          </a:xfrm>
          <a:prstGeom prst="roundRect">
            <a:avLst/>
          </a:prstGeom>
          <a:noFill/>
        </p:spPr>
        <p:txBody>
          <a:bodyPr wrap="square" rtlCol="0">
            <a:spAutoFit/>
          </a:bodyPr>
          <a:lstStyle/>
          <a:p>
            <a:r>
              <a:rPr lang="ja-JP" altLang="en-US" dirty="0"/>
              <a:t>　  　～</a:t>
            </a:r>
            <a:r>
              <a:rPr lang="en-US" altLang="ja-JP" dirty="0"/>
              <a:t>2014</a:t>
            </a:r>
            <a:r>
              <a:rPr lang="ja-JP" altLang="en-US" dirty="0"/>
              <a:t>年　　 運送業</a:t>
            </a:r>
            <a:endParaRPr lang="en-US" altLang="ja-JP" dirty="0"/>
          </a:p>
          <a:p>
            <a:r>
              <a:rPr lang="en-US" altLang="ja-JP" dirty="0"/>
              <a:t>2014</a:t>
            </a:r>
            <a:r>
              <a:rPr kumimoji="1" lang="ja-JP" altLang="en-US" dirty="0"/>
              <a:t>年</a:t>
            </a:r>
            <a:r>
              <a:rPr kumimoji="1" lang="en-US" altLang="ja-JP" dirty="0"/>
              <a:t>6</a:t>
            </a:r>
            <a:r>
              <a:rPr kumimoji="1" lang="ja-JP" altLang="en-US" dirty="0"/>
              <a:t>月</a:t>
            </a:r>
            <a:r>
              <a:rPr kumimoji="1" lang="en-US" altLang="ja-JP" dirty="0"/>
              <a:t>10</a:t>
            </a:r>
            <a:r>
              <a:rPr kumimoji="1" lang="ja-JP" altLang="en-US" dirty="0"/>
              <a:t>日　　株式会社ラスティック設立</a:t>
            </a:r>
            <a:endParaRPr kumimoji="1" lang="en-US" altLang="ja-JP" dirty="0"/>
          </a:p>
          <a:p>
            <a:endParaRPr kumimoji="1" lang="en-US" altLang="ja-JP" dirty="0"/>
          </a:p>
        </p:txBody>
      </p:sp>
      <p:sp>
        <p:nvSpPr>
          <p:cNvPr id="5" name="テキスト ボックス 4">
            <a:extLst>
              <a:ext uri="{FF2B5EF4-FFF2-40B4-BE49-F238E27FC236}">
                <a16:creationId xmlns:a16="http://schemas.microsoft.com/office/drawing/2014/main" id="{1D7938E8-2A86-4D67-3A2D-45F42111DEE5}"/>
              </a:ext>
            </a:extLst>
          </p:cNvPr>
          <p:cNvSpPr txBox="1"/>
          <p:nvPr/>
        </p:nvSpPr>
        <p:spPr>
          <a:xfrm>
            <a:off x="2847284" y="6314545"/>
            <a:ext cx="1342178" cy="369332"/>
          </a:xfrm>
          <a:prstGeom prst="rect">
            <a:avLst/>
          </a:prstGeom>
          <a:noFill/>
        </p:spPr>
        <p:txBody>
          <a:bodyPr wrap="square" rtlCol="0">
            <a:spAutoFit/>
          </a:bodyPr>
          <a:lstStyle/>
          <a:p>
            <a:r>
              <a:rPr lang="ja-JP" altLang="en-US" dirty="0"/>
              <a:t>親友の死</a:t>
            </a:r>
            <a:endParaRPr kumimoji="1" lang="ja-JP" altLang="en-US" dirty="0"/>
          </a:p>
        </p:txBody>
      </p:sp>
      <p:pic>
        <p:nvPicPr>
          <p:cNvPr id="6" name="図 5">
            <a:extLst>
              <a:ext uri="{FF2B5EF4-FFF2-40B4-BE49-F238E27FC236}">
                <a16:creationId xmlns:a16="http://schemas.microsoft.com/office/drawing/2014/main" id="{FD7FEF15-7023-988E-2409-0C9B8A1FCB68}"/>
              </a:ext>
            </a:extLst>
          </p:cNvPr>
          <p:cNvPicPr>
            <a:picLocks noChangeAspect="1"/>
          </p:cNvPicPr>
          <p:nvPr/>
        </p:nvPicPr>
        <p:blipFill rotWithShape="1">
          <a:blip r:embed="rId2">
            <a:extLst>
              <a:ext uri="{28A0092B-C50C-407E-A947-70E740481C1C}">
                <a14:useLocalDpi xmlns:a14="http://schemas.microsoft.com/office/drawing/2010/main" val="0"/>
              </a:ext>
            </a:extLst>
          </a:blip>
          <a:srcRect t="14125"/>
          <a:stretch/>
        </p:blipFill>
        <p:spPr>
          <a:xfrm>
            <a:off x="1530547" y="3079575"/>
            <a:ext cx="3855697" cy="3161450"/>
          </a:xfrm>
          <a:prstGeom prst="roundRect">
            <a:avLst/>
          </a:prstGeom>
        </p:spPr>
      </p:pic>
      <p:sp>
        <p:nvSpPr>
          <p:cNvPr id="7" name="テキスト ボックス 6">
            <a:extLst>
              <a:ext uri="{FF2B5EF4-FFF2-40B4-BE49-F238E27FC236}">
                <a16:creationId xmlns:a16="http://schemas.microsoft.com/office/drawing/2014/main" id="{1531A396-EB06-69FC-3C84-0DA75DED080B}"/>
              </a:ext>
            </a:extLst>
          </p:cNvPr>
          <p:cNvSpPr txBox="1"/>
          <p:nvPr/>
        </p:nvSpPr>
        <p:spPr>
          <a:xfrm>
            <a:off x="7844041" y="6241025"/>
            <a:ext cx="1645762" cy="369332"/>
          </a:xfrm>
          <a:prstGeom prst="rect">
            <a:avLst/>
          </a:prstGeom>
          <a:noFill/>
        </p:spPr>
        <p:txBody>
          <a:bodyPr wrap="square" rtlCol="0">
            <a:spAutoFit/>
          </a:bodyPr>
          <a:lstStyle/>
          <a:p>
            <a:r>
              <a:rPr lang="ja-JP" altLang="en-US" dirty="0"/>
              <a:t>祖母の事故死</a:t>
            </a:r>
            <a:endParaRPr kumimoji="1" lang="ja-JP" altLang="en-US" dirty="0"/>
          </a:p>
        </p:txBody>
      </p:sp>
      <p:pic>
        <p:nvPicPr>
          <p:cNvPr id="8" name="Picture 2" descr="根交差点 （千葉県白井市根） - PhotoZou">
            <a:extLst>
              <a:ext uri="{FF2B5EF4-FFF2-40B4-BE49-F238E27FC236}">
                <a16:creationId xmlns:a16="http://schemas.microsoft.com/office/drawing/2014/main" id="{AB429C1C-2C1A-8437-A57E-404023CB5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693" y="3065228"/>
            <a:ext cx="3840457" cy="3161450"/>
          </a:xfrm>
          <a:prstGeom prst="roundRect">
            <a:avLst/>
          </a:prstGeom>
          <a:noFill/>
          <a:extLst>
            <a:ext uri="{909E8E84-426E-40DD-AFC4-6F175D3DCCD1}">
              <a14:hiddenFill xmlns:a14="http://schemas.microsoft.com/office/drawing/2010/main">
                <a:solidFill>
                  <a:srgbClr val="FFFFFF"/>
                </a:solidFill>
              </a14:hiddenFill>
            </a:ext>
          </a:extLst>
        </p:spPr>
      </p:pic>
      <p:pic>
        <p:nvPicPr>
          <p:cNvPr id="9" name="Picture 2" descr="圧巻！西濃運輸トラックの「格納」が美しすぎる 並び順にルール「車種、年式、車の顔をそろえています」｜まいどなニュース">
            <a:extLst>
              <a:ext uri="{FF2B5EF4-FFF2-40B4-BE49-F238E27FC236}">
                <a16:creationId xmlns:a16="http://schemas.microsoft.com/office/drawing/2014/main" id="{3B10962A-54F5-E47E-43DB-868546F0B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431" y="742468"/>
            <a:ext cx="2428672" cy="1821504"/>
          </a:xfrm>
          <a:prstGeom prst="ellipse">
            <a:avLst/>
          </a:prstGeom>
          <a:noFill/>
          <a:extLst>
            <a:ext uri="{909E8E84-426E-40DD-AFC4-6F175D3DCCD1}">
              <a14:hiddenFill xmlns:a14="http://schemas.microsoft.com/office/drawing/2010/main">
                <a:solidFill>
                  <a:srgbClr val="FFFFFF"/>
                </a:solidFill>
              </a14:hiddenFill>
            </a:ext>
          </a:extLst>
        </p:spPr>
      </p:pic>
      <p:pic>
        <p:nvPicPr>
          <p:cNvPr id="10" name="Picture 4" descr="1436276523636">
            <a:extLst>
              <a:ext uri="{FF2B5EF4-FFF2-40B4-BE49-F238E27FC236}">
                <a16:creationId xmlns:a16="http://schemas.microsoft.com/office/drawing/2014/main" id="{AB9B114F-7868-4208-0F98-E4C3EE35C4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7585" y="77650"/>
            <a:ext cx="2200275" cy="28575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20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circle(in)">
                                      <p:cBhvr>
                                        <p:cTn id="41" dur="2000"/>
                                        <p:tgtEl>
                                          <p:spTgt spid="8"/>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CA61C6-C3D0-A997-31CB-D1EA4D702DC5}"/>
              </a:ext>
            </a:extLst>
          </p:cNvPr>
          <p:cNvSpPr>
            <a:spLocks noGrp="1"/>
          </p:cNvSpPr>
          <p:nvPr>
            <p:ph type="ctrTitle"/>
          </p:nvPr>
        </p:nvSpPr>
        <p:spPr>
          <a:xfrm>
            <a:off x="1406013" y="670079"/>
            <a:ext cx="9144000" cy="4413198"/>
          </a:xfrm>
        </p:spPr>
        <p:txBody>
          <a:bodyPr>
            <a:normAutofit/>
          </a:bodyPr>
          <a:lstStyle/>
          <a:p>
            <a:r>
              <a:rPr lang="ja-JP" altLang="en-US" b="1" dirty="0"/>
              <a:t>遺品整理</a:t>
            </a:r>
            <a:r>
              <a:rPr lang="ja-JP" altLang="en-US" dirty="0"/>
              <a:t>の</a:t>
            </a:r>
            <a:br>
              <a:rPr lang="en-US" altLang="ja-JP" dirty="0"/>
            </a:br>
            <a:r>
              <a:rPr lang="ja-JP" altLang="en-US" b="1" dirty="0">
                <a:solidFill>
                  <a:schemeClr val="tx2"/>
                </a:solidFill>
              </a:rPr>
              <a:t>倫理・道徳・礼節</a:t>
            </a:r>
            <a:br>
              <a:rPr lang="en-US" altLang="ja-JP" dirty="0">
                <a:solidFill>
                  <a:schemeClr val="tx2"/>
                </a:solidFill>
              </a:rPr>
            </a:br>
            <a:r>
              <a:rPr lang="ja-JP" altLang="en-US" dirty="0"/>
              <a:t>について</a:t>
            </a:r>
          </a:p>
        </p:txBody>
      </p:sp>
    </p:spTree>
    <p:extLst>
      <p:ext uri="{BB962C8B-B14F-4D97-AF65-F5344CB8AC3E}">
        <p14:creationId xmlns:p14="http://schemas.microsoft.com/office/powerpoint/2010/main" val="200785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A21639-B8F6-8EC3-2937-26AD176074BD}"/>
              </a:ext>
            </a:extLst>
          </p:cNvPr>
          <p:cNvSpPr>
            <a:spLocks noGrp="1"/>
          </p:cNvSpPr>
          <p:nvPr>
            <p:ph type="title"/>
          </p:nvPr>
        </p:nvSpPr>
        <p:spPr>
          <a:xfrm>
            <a:off x="838200" y="1650745"/>
            <a:ext cx="10515600" cy="2174004"/>
          </a:xfrm>
        </p:spPr>
        <p:txBody>
          <a:bodyPr>
            <a:normAutofit fontScale="90000"/>
          </a:bodyPr>
          <a:lstStyle/>
          <a:p>
            <a:r>
              <a:rPr kumimoji="1" lang="ja-JP" altLang="en-US" sz="4400" dirty="0"/>
              <a:t>釈迦に説法ですが、遺品整理は奥が深いです。</a:t>
            </a:r>
            <a:br>
              <a:rPr kumimoji="1" lang="en-US" altLang="ja-JP" sz="4400" dirty="0"/>
            </a:br>
            <a:br>
              <a:rPr kumimoji="1" lang="en-US" altLang="ja-JP" sz="4400" dirty="0"/>
            </a:br>
            <a:r>
              <a:rPr kumimoji="1" lang="ja-JP" altLang="en-US" sz="4400" dirty="0"/>
              <a:t>また、各社</a:t>
            </a:r>
            <a:r>
              <a:rPr kumimoji="1" lang="ja-JP" altLang="en-US" sz="4400" b="1" dirty="0"/>
              <a:t>理念</a:t>
            </a:r>
            <a:r>
              <a:rPr kumimoji="1" lang="ja-JP" altLang="en-US" sz="4400" dirty="0"/>
              <a:t>も違いますので、あくまで</a:t>
            </a:r>
            <a:br>
              <a:rPr kumimoji="1" lang="en-US" altLang="ja-JP" sz="4400" dirty="0"/>
            </a:br>
            <a:r>
              <a:rPr kumimoji="1" lang="ja-JP" altLang="en-US" sz="4400" dirty="0"/>
              <a:t>参考として聞いてくだされば幸いです。</a:t>
            </a:r>
            <a:br>
              <a:rPr kumimoji="1" lang="en-US" altLang="ja-JP" sz="4400" dirty="0"/>
            </a:br>
            <a:endParaRPr kumimoji="1" lang="ja-JP" altLang="en-US" sz="4400" dirty="0"/>
          </a:p>
        </p:txBody>
      </p:sp>
      <p:sp>
        <p:nvSpPr>
          <p:cNvPr id="3" name="コンテンツ プレースホルダー 2">
            <a:extLst>
              <a:ext uri="{FF2B5EF4-FFF2-40B4-BE49-F238E27FC236}">
                <a16:creationId xmlns:a16="http://schemas.microsoft.com/office/drawing/2014/main" id="{6FD223F0-6638-C254-7AEB-433FAEA7B8C8}"/>
              </a:ext>
            </a:extLst>
          </p:cNvPr>
          <p:cNvSpPr>
            <a:spLocks noGrp="1"/>
          </p:cNvSpPr>
          <p:nvPr>
            <p:ph type="body" idx="1"/>
          </p:nvPr>
        </p:nvSpPr>
        <p:spPr/>
        <p:txBody>
          <a:bodyPr/>
          <a:lstStyle/>
          <a:p>
            <a:endParaRPr kumimoji="1" lang="en-US" altLang="ja-JP" dirty="0"/>
          </a:p>
          <a:p>
            <a:endParaRPr kumimoji="1" lang="en-US" altLang="ja-JP" dirty="0"/>
          </a:p>
          <a:p>
            <a:pPr marL="0" indent="0">
              <a:buNone/>
            </a:pPr>
            <a:endParaRPr lang="en-US" altLang="ja-JP" dirty="0"/>
          </a:p>
        </p:txBody>
      </p:sp>
      <p:pic>
        <p:nvPicPr>
          <p:cNvPr id="5" name="図 4">
            <a:extLst>
              <a:ext uri="{FF2B5EF4-FFF2-40B4-BE49-F238E27FC236}">
                <a16:creationId xmlns:a16="http://schemas.microsoft.com/office/drawing/2014/main" id="{75B2088B-F530-4316-F4E6-16C75A97C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650" y="3294678"/>
            <a:ext cx="3238500" cy="3238500"/>
          </a:xfrm>
          <a:prstGeom prst="rect">
            <a:avLst/>
          </a:prstGeom>
        </p:spPr>
      </p:pic>
    </p:spTree>
    <p:extLst>
      <p:ext uri="{BB962C8B-B14F-4D97-AF65-F5344CB8AC3E}">
        <p14:creationId xmlns:p14="http://schemas.microsoft.com/office/powerpoint/2010/main" val="149175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B0AED6-FA1B-7FD4-9762-5D6145BD2D97}"/>
              </a:ext>
            </a:extLst>
          </p:cNvPr>
          <p:cNvSpPr>
            <a:spLocks noGrp="1"/>
          </p:cNvSpPr>
          <p:nvPr>
            <p:ph type="title"/>
          </p:nvPr>
        </p:nvSpPr>
        <p:spPr/>
        <p:txBody>
          <a:bodyPr/>
          <a:lstStyle/>
          <a:p>
            <a:r>
              <a:rPr kumimoji="1" lang="ja-JP" altLang="en-US" dirty="0"/>
              <a:t>大前提に故人を敬う仕事だという事を</a:t>
            </a:r>
            <a:br>
              <a:rPr kumimoji="1" lang="en-US" altLang="ja-JP" dirty="0"/>
            </a:br>
            <a:r>
              <a:rPr kumimoji="1" lang="ja-JP" altLang="en-US" dirty="0"/>
              <a:t>忘れず、</a:t>
            </a:r>
            <a:r>
              <a:rPr kumimoji="1" lang="ja-JP" altLang="en-US" b="1" dirty="0">
                <a:solidFill>
                  <a:srgbClr val="FF0000"/>
                </a:solidFill>
              </a:rPr>
              <a:t>事務的作業</a:t>
            </a:r>
            <a:r>
              <a:rPr kumimoji="1" lang="ja-JP" altLang="en-US" dirty="0"/>
              <a:t>に要注意！</a:t>
            </a:r>
          </a:p>
        </p:txBody>
      </p:sp>
      <p:sp>
        <p:nvSpPr>
          <p:cNvPr id="3" name="テキスト プレースホルダー 2">
            <a:extLst>
              <a:ext uri="{FF2B5EF4-FFF2-40B4-BE49-F238E27FC236}">
                <a16:creationId xmlns:a16="http://schemas.microsoft.com/office/drawing/2014/main" id="{1D4505AB-6C1A-C08E-4673-24C9FAD21A2A}"/>
              </a:ext>
            </a:extLst>
          </p:cNvPr>
          <p:cNvSpPr>
            <a:spLocks noGrp="1"/>
          </p:cNvSpPr>
          <p:nvPr>
            <p:ph type="body" idx="1"/>
          </p:nvPr>
        </p:nvSpPr>
        <p:spPr/>
        <p:txBody>
          <a:bodyPr>
            <a:normAutofit fontScale="40000" lnSpcReduction="20000"/>
          </a:bodyPr>
          <a:lstStyle/>
          <a:p>
            <a:endParaRPr lang="en-US" altLang="ja-JP" dirty="0"/>
          </a:p>
          <a:p>
            <a:endParaRPr lang="en-US" altLang="ja-JP" dirty="0"/>
          </a:p>
          <a:p>
            <a:r>
              <a:rPr lang="ja-JP" altLang="en-US" dirty="0"/>
              <a:t>　　　　　　　　</a:t>
            </a:r>
            <a:r>
              <a:rPr lang="ja-JP" altLang="en-US" sz="5800" dirty="0"/>
              <a:t>ご近隣配慮し合掌等</a:t>
            </a:r>
            <a:endParaRPr lang="en-US" altLang="ja-JP" sz="5800" dirty="0"/>
          </a:p>
          <a:p>
            <a:endParaRPr lang="ja-JP" altLang="en-US" dirty="0"/>
          </a:p>
        </p:txBody>
      </p:sp>
      <p:pic>
        <p:nvPicPr>
          <p:cNvPr id="5" name="コンテンツ プレースホルダー 4">
            <a:extLst>
              <a:ext uri="{FF2B5EF4-FFF2-40B4-BE49-F238E27FC236}">
                <a16:creationId xmlns:a16="http://schemas.microsoft.com/office/drawing/2014/main" id="{790659E2-9426-168D-BB1A-AD81ED00A48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62289" y="2505075"/>
            <a:ext cx="4912784" cy="3684588"/>
          </a:xfrm>
        </p:spPr>
      </p:pic>
      <p:sp>
        <p:nvSpPr>
          <p:cNvPr id="4" name="テキスト プレースホルダー 3">
            <a:extLst>
              <a:ext uri="{FF2B5EF4-FFF2-40B4-BE49-F238E27FC236}">
                <a16:creationId xmlns:a16="http://schemas.microsoft.com/office/drawing/2014/main" id="{EDB8E24B-15C9-78B5-8BF5-0B179EA28A9E}"/>
              </a:ext>
            </a:extLst>
          </p:cNvPr>
          <p:cNvSpPr>
            <a:spLocks noGrp="1"/>
          </p:cNvSpPr>
          <p:nvPr>
            <p:ph type="body" sz="quarter" idx="3"/>
          </p:nvPr>
        </p:nvSpPr>
        <p:spPr>
          <a:xfrm>
            <a:off x="6172200" y="1681162"/>
            <a:ext cx="5183188" cy="1003043"/>
          </a:xfrm>
        </p:spPr>
        <p:txBody>
          <a:bodyPr>
            <a:noAutofit/>
          </a:bodyPr>
          <a:lstStyle/>
          <a:p>
            <a:endParaRPr lang="en-US" altLang="ja-JP" sz="2800" dirty="0"/>
          </a:p>
          <a:p>
            <a:r>
              <a:rPr lang="ja-JP" altLang="en-US" sz="2800" dirty="0"/>
              <a:t>　合掌の際には故人様にお花</a:t>
            </a:r>
            <a:endParaRPr lang="en-US" altLang="ja-JP" sz="2800" dirty="0"/>
          </a:p>
          <a:p>
            <a:r>
              <a:rPr lang="ja-JP" altLang="en-US" sz="2800" dirty="0"/>
              <a:t>　　などお供えしています</a:t>
            </a:r>
          </a:p>
        </p:txBody>
      </p:sp>
      <p:pic>
        <p:nvPicPr>
          <p:cNvPr id="8" name="コンテンツ プレースホルダー 7">
            <a:extLst>
              <a:ext uri="{FF2B5EF4-FFF2-40B4-BE49-F238E27FC236}">
                <a16:creationId xmlns:a16="http://schemas.microsoft.com/office/drawing/2014/main" id="{BA485AE1-DEA6-8182-5F31-5AD9AC16BC5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889165"/>
            <a:ext cx="5183188" cy="2916407"/>
          </a:xfrm>
        </p:spPr>
      </p:pic>
    </p:spTree>
    <p:extLst>
      <p:ext uri="{BB962C8B-B14F-4D97-AF65-F5344CB8AC3E}">
        <p14:creationId xmlns:p14="http://schemas.microsoft.com/office/powerpoint/2010/main" val="245983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053CBD-C84C-2C82-F0D9-5E93099D5A3C}"/>
              </a:ext>
            </a:extLst>
          </p:cNvPr>
          <p:cNvSpPr>
            <a:spLocks noGrp="1"/>
          </p:cNvSpPr>
          <p:nvPr>
            <p:ph type="title"/>
          </p:nvPr>
        </p:nvSpPr>
        <p:spPr/>
        <p:txBody>
          <a:bodyPr>
            <a:normAutofit/>
          </a:bodyPr>
          <a:lstStyle/>
          <a:p>
            <a:r>
              <a:rPr kumimoji="1" lang="ja-JP" altLang="en-US" sz="3600" dirty="0"/>
              <a:t>ラスティックでは</a:t>
            </a:r>
            <a:r>
              <a:rPr kumimoji="1" lang="ja-JP" altLang="en-US" sz="3600" b="1" dirty="0"/>
              <a:t>百人百通り</a:t>
            </a:r>
            <a:r>
              <a:rPr kumimoji="1" lang="ja-JP" altLang="en-US" sz="3600" dirty="0"/>
              <a:t>の儀礼をしています</a:t>
            </a:r>
          </a:p>
        </p:txBody>
      </p:sp>
      <p:sp>
        <p:nvSpPr>
          <p:cNvPr id="3" name="テキスト プレースホルダー 2">
            <a:extLst>
              <a:ext uri="{FF2B5EF4-FFF2-40B4-BE49-F238E27FC236}">
                <a16:creationId xmlns:a16="http://schemas.microsoft.com/office/drawing/2014/main" id="{1F79F5D6-0A6D-835A-2CF7-E47B3015DB44}"/>
              </a:ext>
            </a:extLst>
          </p:cNvPr>
          <p:cNvSpPr>
            <a:spLocks noGrp="1"/>
          </p:cNvSpPr>
          <p:nvPr>
            <p:ph type="body" idx="1"/>
          </p:nvPr>
        </p:nvSpPr>
        <p:spPr>
          <a:xfrm>
            <a:off x="839788" y="1681163"/>
            <a:ext cx="5157787" cy="550760"/>
          </a:xfrm>
        </p:spPr>
        <p:txBody>
          <a:bodyPr>
            <a:normAutofit fontScale="32500" lnSpcReduction="20000"/>
          </a:bodyPr>
          <a:lstStyle/>
          <a:p>
            <a:r>
              <a:rPr lang="ja-JP" altLang="en-US" sz="2000" dirty="0"/>
              <a:t>　　　</a:t>
            </a:r>
            <a:r>
              <a:rPr lang="ja-JP" altLang="en-US" sz="6200" dirty="0"/>
              <a:t>　薔薇の大好きだった</a:t>
            </a:r>
            <a:r>
              <a:rPr lang="en-US" altLang="ja-JP" sz="6200" dirty="0"/>
              <a:t>20</a:t>
            </a:r>
            <a:r>
              <a:rPr lang="ja-JP" altLang="en-US" sz="6200" dirty="0"/>
              <a:t>代女性</a:t>
            </a:r>
            <a:endParaRPr kumimoji="1" lang="ja-JP" altLang="en-US" sz="6200" dirty="0"/>
          </a:p>
        </p:txBody>
      </p:sp>
      <p:pic>
        <p:nvPicPr>
          <p:cNvPr id="8" name="コンテンツ プレースホルダー 7">
            <a:extLst>
              <a:ext uri="{FF2B5EF4-FFF2-40B4-BE49-F238E27FC236}">
                <a16:creationId xmlns:a16="http://schemas.microsoft.com/office/drawing/2014/main" id="{EA7DB91A-AA11-FCBA-0267-76F38B7896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0844" y="2505075"/>
            <a:ext cx="4912784" cy="3684588"/>
          </a:xfrm>
        </p:spPr>
      </p:pic>
      <p:sp>
        <p:nvSpPr>
          <p:cNvPr id="5" name="テキスト プレースホルダー 4">
            <a:extLst>
              <a:ext uri="{FF2B5EF4-FFF2-40B4-BE49-F238E27FC236}">
                <a16:creationId xmlns:a16="http://schemas.microsoft.com/office/drawing/2014/main" id="{BE7CA038-6B71-130D-2597-AAAE7C53FD5D}"/>
              </a:ext>
            </a:extLst>
          </p:cNvPr>
          <p:cNvSpPr>
            <a:spLocks noGrp="1"/>
          </p:cNvSpPr>
          <p:nvPr>
            <p:ph type="body" sz="quarter" idx="3"/>
          </p:nvPr>
        </p:nvSpPr>
        <p:spPr>
          <a:xfrm>
            <a:off x="6194427" y="1690688"/>
            <a:ext cx="5160960" cy="814386"/>
          </a:xfrm>
        </p:spPr>
        <p:txBody>
          <a:bodyPr>
            <a:normAutofit fontScale="32500" lnSpcReduction="20000"/>
          </a:bodyPr>
          <a:lstStyle/>
          <a:p>
            <a:endParaRPr kumimoji="1" lang="en-US" altLang="ja-JP" dirty="0"/>
          </a:p>
          <a:p>
            <a:endParaRPr kumimoji="1" lang="en-US" altLang="ja-JP" sz="3600" dirty="0"/>
          </a:p>
          <a:p>
            <a:r>
              <a:rPr kumimoji="1" lang="ja-JP" altLang="en-US" sz="3600" dirty="0"/>
              <a:t>　　　　　　　</a:t>
            </a:r>
            <a:r>
              <a:rPr kumimoji="1" lang="ja-JP" altLang="en-US" sz="6200" dirty="0"/>
              <a:t>　釣りの好きだったお父さんへ</a:t>
            </a:r>
            <a:endParaRPr kumimoji="1" lang="en-US" altLang="ja-JP" sz="6200" dirty="0"/>
          </a:p>
          <a:p>
            <a:endParaRPr kumimoji="1" lang="ja-JP" altLang="en-US" dirty="0"/>
          </a:p>
        </p:txBody>
      </p:sp>
      <p:pic>
        <p:nvPicPr>
          <p:cNvPr id="10" name="コンテンツ プレースホルダー 9">
            <a:extLst>
              <a:ext uri="{FF2B5EF4-FFF2-40B4-BE49-F238E27FC236}">
                <a16:creationId xmlns:a16="http://schemas.microsoft.com/office/drawing/2014/main" id="{48C32F5E-8D6F-A5F3-6358-7F3B90FC78EF}"/>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921500" y="2505075"/>
            <a:ext cx="3684588" cy="3684588"/>
          </a:xfrm>
        </p:spPr>
      </p:pic>
    </p:spTree>
    <p:extLst>
      <p:ext uri="{BB962C8B-B14F-4D97-AF65-F5344CB8AC3E}">
        <p14:creationId xmlns:p14="http://schemas.microsoft.com/office/powerpoint/2010/main" val="278097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9410E4-D147-413A-26A6-26C65F3FF531}"/>
              </a:ext>
            </a:extLst>
          </p:cNvPr>
          <p:cNvSpPr>
            <a:spLocks noGrp="1"/>
          </p:cNvSpPr>
          <p:nvPr>
            <p:ph type="title"/>
          </p:nvPr>
        </p:nvSpPr>
        <p:spPr/>
        <p:txBody>
          <a:bodyPr>
            <a:normAutofit fontScale="90000"/>
          </a:bodyPr>
          <a:lstStyle/>
          <a:p>
            <a:r>
              <a:rPr kumimoji="1" lang="ja-JP" altLang="en-US" b="1" dirty="0"/>
              <a:t>　　　　　　仏教</a:t>
            </a:r>
            <a:r>
              <a:rPr kumimoji="1" lang="ja-JP" altLang="en-US" dirty="0"/>
              <a:t>で例えます</a:t>
            </a:r>
            <a:br>
              <a:rPr kumimoji="1" lang="en-US" altLang="ja-JP" dirty="0"/>
            </a:br>
            <a:r>
              <a:rPr kumimoji="1" lang="ja-JP" altLang="en-US" dirty="0"/>
              <a:t>お焼香をする際は</a:t>
            </a:r>
            <a:r>
              <a:rPr kumimoji="1" lang="ja-JP" altLang="en-US" b="1" dirty="0"/>
              <a:t>本数</a:t>
            </a:r>
            <a:r>
              <a:rPr kumimoji="1" lang="ja-JP" altLang="en-US" dirty="0"/>
              <a:t>を覚えておきましょう。</a:t>
            </a:r>
            <a:br>
              <a:rPr kumimoji="1" lang="en-US" altLang="ja-JP" dirty="0"/>
            </a:br>
            <a:endParaRPr kumimoji="1" lang="ja-JP" altLang="en-US" dirty="0"/>
          </a:p>
        </p:txBody>
      </p:sp>
      <p:sp>
        <p:nvSpPr>
          <p:cNvPr id="3" name="テキスト プレースホルダー 2">
            <a:extLst>
              <a:ext uri="{FF2B5EF4-FFF2-40B4-BE49-F238E27FC236}">
                <a16:creationId xmlns:a16="http://schemas.microsoft.com/office/drawing/2014/main" id="{5A25C10D-000A-44E3-8E11-3B846F212CCA}"/>
              </a:ext>
            </a:extLst>
          </p:cNvPr>
          <p:cNvSpPr>
            <a:spLocks noGrp="1"/>
          </p:cNvSpPr>
          <p:nvPr>
            <p:ph type="body" idx="1"/>
          </p:nvPr>
        </p:nvSpPr>
        <p:spPr/>
        <p:txBody>
          <a:bodyPr>
            <a:normAutofit/>
          </a:bodyPr>
          <a:lstStyle/>
          <a:p>
            <a:endParaRPr kumimoji="1" lang="ja-JP" altLang="en-US"/>
          </a:p>
        </p:txBody>
      </p:sp>
      <p:pic>
        <p:nvPicPr>
          <p:cNvPr id="8" name="コンテンツ プレースホルダー 7">
            <a:extLst>
              <a:ext uri="{FF2B5EF4-FFF2-40B4-BE49-F238E27FC236}">
                <a16:creationId xmlns:a16="http://schemas.microsoft.com/office/drawing/2014/main" id="{B2FD7CCB-69F6-0CC2-F4A4-5350E91D5BC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1386349"/>
            <a:ext cx="10512424" cy="4965290"/>
          </a:xfrm>
        </p:spPr>
      </p:pic>
    </p:spTree>
    <p:extLst>
      <p:ext uri="{BB962C8B-B14F-4D97-AF65-F5344CB8AC3E}">
        <p14:creationId xmlns:p14="http://schemas.microsoft.com/office/powerpoint/2010/main" val="1004114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F21C06-68CA-C634-7F92-777D1A8D7DA3}"/>
              </a:ext>
            </a:extLst>
          </p:cNvPr>
          <p:cNvSpPr>
            <a:spLocks noGrp="1"/>
          </p:cNvSpPr>
          <p:nvPr>
            <p:ph type="title"/>
          </p:nvPr>
        </p:nvSpPr>
        <p:spPr>
          <a:xfrm>
            <a:off x="65314" y="475862"/>
            <a:ext cx="12126686" cy="1662718"/>
          </a:xfrm>
        </p:spPr>
        <p:txBody>
          <a:bodyPr>
            <a:normAutofit/>
          </a:bodyPr>
          <a:lstStyle/>
          <a:p>
            <a:r>
              <a:rPr kumimoji="1" lang="ja-JP" altLang="en-US" dirty="0"/>
              <a:t>　　遺品整理後の清掃に各社ムラがある！</a:t>
            </a:r>
            <a:br>
              <a:rPr kumimoji="1" lang="en-US" altLang="ja-JP" dirty="0"/>
            </a:br>
            <a:r>
              <a:rPr kumimoji="1" lang="ja-JP" altLang="en-US" dirty="0"/>
              <a:t>　　弊社は</a:t>
            </a:r>
            <a:r>
              <a:rPr kumimoji="1" lang="ja-JP" altLang="en-US" dirty="0">
                <a:solidFill>
                  <a:schemeClr val="accent1"/>
                </a:solidFill>
              </a:rPr>
              <a:t>お礼の気持ち</a:t>
            </a:r>
            <a:r>
              <a:rPr kumimoji="1" lang="ja-JP" altLang="en-US" dirty="0"/>
              <a:t>を込めて徹底的に！</a:t>
            </a:r>
          </a:p>
        </p:txBody>
      </p:sp>
      <p:sp>
        <p:nvSpPr>
          <p:cNvPr id="3" name="テキスト プレースホルダー 2">
            <a:extLst>
              <a:ext uri="{FF2B5EF4-FFF2-40B4-BE49-F238E27FC236}">
                <a16:creationId xmlns:a16="http://schemas.microsoft.com/office/drawing/2014/main" id="{643ED0D4-AE72-7318-2641-4862A29E5462}"/>
              </a:ext>
            </a:extLst>
          </p:cNvPr>
          <p:cNvSpPr>
            <a:spLocks noGrp="1"/>
          </p:cNvSpPr>
          <p:nvPr>
            <p:ph type="body" idx="1"/>
          </p:nvPr>
        </p:nvSpPr>
        <p:spPr>
          <a:xfrm>
            <a:off x="839788" y="7801324"/>
            <a:ext cx="5157787" cy="427957"/>
          </a:xfrm>
        </p:spPr>
        <p:txBody>
          <a:bodyPr>
            <a:normAutofit fontScale="25000" lnSpcReduction="20000"/>
          </a:bodyPr>
          <a:lstStyle/>
          <a:p>
            <a:endParaRPr kumimoji="1" lang="ja-JP" altLang="en-US" dirty="0"/>
          </a:p>
        </p:txBody>
      </p:sp>
      <p:sp>
        <p:nvSpPr>
          <p:cNvPr id="4" name="コンテンツ プレースホルダー 3">
            <a:extLst>
              <a:ext uri="{FF2B5EF4-FFF2-40B4-BE49-F238E27FC236}">
                <a16:creationId xmlns:a16="http://schemas.microsoft.com/office/drawing/2014/main" id="{924E7176-77B2-1DEC-6A45-0EC1563B7134}"/>
              </a:ext>
            </a:extLst>
          </p:cNvPr>
          <p:cNvSpPr>
            <a:spLocks noGrp="1"/>
          </p:cNvSpPr>
          <p:nvPr>
            <p:ph sz="half" idx="2"/>
          </p:nvPr>
        </p:nvSpPr>
        <p:spPr>
          <a:xfrm flipV="1">
            <a:off x="839788" y="7801325"/>
            <a:ext cx="5157787" cy="45719"/>
          </a:xfrm>
        </p:spPr>
        <p:txBody>
          <a:bodyPr>
            <a:normAutofit fontScale="25000" lnSpcReduction="20000"/>
          </a:bodyPr>
          <a:lstStyle/>
          <a:p>
            <a:endParaRPr kumimoji="1" lang="ja-JP" altLang="en-US" dirty="0"/>
          </a:p>
        </p:txBody>
      </p:sp>
      <p:sp>
        <p:nvSpPr>
          <p:cNvPr id="5" name="テキスト プレースホルダー 4">
            <a:extLst>
              <a:ext uri="{FF2B5EF4-FFF2-40B4-BE49-F238E27FC236}">
                <a16:creationId xmlns:a16="http://schemas.microsoft.com/office/drawing/2014/main" id="{C660A610-6413-31A0-6888-46E50945C9F4}"/>
              </a:ext>
            </a:extLst>
          </p:cNvPr>
          <p:cNvSpPr>
            <a:spLocks noGrp="1"/>
          </p:cNvSpPr>
          <p:nvPr>
            <p:ph type="body" sz="quarter" idx="3"/>
          </p:nvPr>
        </p:nvSpPr>
        <p:spPr>
          <a:xfrm>
            <a:off x="6172200" y="8490856"/>
            <a:ext cx="5183188" cy="45719"/>
          </a:xfrm>
        </p:spPr>
        <p:txBody>
          <a:bodyPr>
            <a:normAutofit fontScale="25000" lnSpcReduction="20000"/>
          </a:bodyPr>
          <a:lstStyle/>
          <a:p>
            <a:endParaRPr kumimoji="1" lang="ja-JP" altLang="en-US" dirty="0"/>
          </a:p>
        </p:txBody>
      </p:sp>
      <p:pic>
        <p:nvPicPr>
          <p:cNvPr id="8" name="コンテンツ プレースホルダー 7">
            <a:extLst>
              <a:ext uri="{FF2B5EF4-FFF2-40B4-BE49-F238E27FC236}">
                <a16:creationId xmlns:a16="http://schemas.microsoft.com/office/drawing/2014/main" id="{8F267394-6BE2-5D09-E8F6-1A27A608163C}"/>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474238" y="2138580"/>
            <a:ext cx="9153330" cy="4423643"/>
          </a:xfrm>
        </p:spPr>
      </p:pic>
    </p:spTree>
    <p:extLst>
      <p:ext uri="{BB962C8B-B14F-4D97-AF65-F5344CB8AC3E}">
        <p14:creationId xmlns:p14="http://schemas.microsoft.com/office/powerpoint/2010/main" val="350563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C4CFF1-E7FD-0431-D7B6-A562A6C4C012}"/>
              </a:ext>
            </a:extLst>
          </p:cNvPr>
          <p:cNvSpPr>
            <a:spLocks noGrp="1"/>
          </p:cNvSpPr>
          <p:nvPr>
            <p:ph type="title"/>
          </p:nvPr>
        </p:nvSpPr>
        <p:spPr>
          <a:xfrm>
            <a:off x="839788" y="365125"/>
            <a:ext cx="10515600" cy="3684588"/>
          </a:xfrm>
        </p:spPr>
        <p:txBody>
          <a:bodyPr>
            <a:normAutofit/>
          </a:bodyPr>
          <a:lstStyle/>
          <a:p>
            <a:br>
              <a:rPr kumimoji="1" lang="en-US" altLang="ja-JP" dirty="0"/>
            </a:br>
            <a:endParaRPr kumimoji="1" lang="ja-JP" altLang="en-US" dirty="0"/>
          </a:p>
        </p:txBody>
      </p:sp>
      <p:sp>
        <p:nvSpPr>
          <p:cNvPr id="7" name="テキスト プレースホルダー 2">
            <a:extLst>
              <a:ext uri="{FF2B5EF4-FFF2-40B4-BE49-F238E27FC236}">
                <a16:creationId xmlns:a16="http://schemas.microsoft.com/office/drawing/2014/main" id="{541B394E-5C5F-C3D8-4CE9-D7AC3BA253C2}"/>
              </a:ext>
            </a:extLst>
          </p:cNvPr>
          <p:cNvSpPr>
            <a:spLocks noGrp="1"/>
          </p:cNvSpPr>
          <p:nvPr>
            <p:ph type="body" idx="1"/>
          </p:nvPr>
        </p:nvSpPr>
        <p:spPr>
          <a:xfrm>
            <a:off x="839788" y="365126"/>
            <a:ext cx="11165399" cy="5435906"/>
          </a:xfrm>
        </p:spPr>
        <p:txBody>
          <a:bodyPr>
            <a:normAutofit/>
          </a:bodyPr>
          <a:lstStyle/>
          <a:p>
            <a:r>
              <a:rPr lang="ja-JP" altLang="en-US" sz="3200" dirty="0"/>
              <a:t>同業者の多くは仏様仕事なのにも限らず線香の正しい</a:t>
            </a:r>
            <a:endParaRPr lang="en-US" altLang="ja-JP" sz="3200" dirty="0"/>
          </a:p>
          <a:p>
            <a:r>
              <a:rPr lang="ja-JP" altLang="en-US" sz="3200" dirty="0"/>
              <a:t>本数・立て方を知らない業者が多いと感じています。</a:t>
            </a:r>
            <a:endParaRPr lang="en-US" altLang="ja-JP" sz="3200" dirty="0"/>
          </a:p>
          <a:p>
            <a:r>
              <a:rPr lang="ja-JP" altLang="en-US" sz="3200" dirty="0"/>
              <a:t>その理由の一つとして社員教育ができていないのもそう</a:t>
            </a:r>
            <a:endParaRPr lang="en-US" altLang="ja-JP" sz="3200" dirty="0"/>
          </a:p>
          <a:p>
            <a:r>
              <a:rPr lang="ja-JP" altLang="en-US" sz="3200" dirty="0"/>
              <a:t>ですが、スタッフ自身の</a:t>
            </a:r>
            <a:r>
              <a:rPr lang="ja-JP" altLang="en-US" sz="3200" dirty="0">
                <a:solidFill>
                  <a:srgbClr val="FF0000"/>
                </a:solidFill>
              </a:rPr>
              <a:t>意識の低さ</a:t>
            </a:r>
            <a:r>
              <a:rPr lang="ja-JP" altLang="en-US" sz="3200" dirty="0"/>
              <a:t>にもあります。</a:t>
            </a:r>
            <a:endParaRPr lang="en-US" altLang="ja-JP" sz="3200" dirty="0"/>
          </a:p>
          <a:p>
            <a:r>
              <a:rPr kumimoji="1" lang="ja-JP" altLang="en-US" sz="3200" dirty="0"/>
              <a:t>こういった事は、社会人ともなればご葬儀などにも参列</a:t>
            </a:r>
            <a:endParaRPr kumimoji="1" lang="en-US" altLang="ja-JP" sz="3200" dirty="0"/>
          </a:p>
          <a:p>
            <a:r>
              <a:rPr kumimoji="1" lang="ja-JP" altLang="en-US" sz="3200" dirty="0"/>
              <a:t>する事もあるため、</a:t>
            </a:r>
            <a:r>
              <a:rPr lang="ja-JP" altLang="en-US" sz="3200" dirty="0"/>
              <a:t>社員教育でなく一社会人としての</a:t>
            </a:r>
            <a:br>
              <a:rPr lang="en-US" altLang="ja-JP" sz="3200" dirty="0"/>
            </a:br>
            <a:r>
              <a:rPr lang="ja-JP" altLang="en-US" sz="3200" dirty="0"/>
              <a:t>マナーとして覚えておいた方が良いでしょう。</a:t>
            </a:r>
            <a:endParaRPr lang="en-US" altLang="ja-JP" sz="3200" dirty="0"/>
          </a:p>
          <a:p>
            <a:endParaRPr kumimoji="1" lang="ja-JP" altLang="en-US" dirty="0"/>
          </a:p>
        </p:txBody>
      </p:sp>
      <p:pic>
        <p:nvPicPr>
          <p:cNvPr id="9" name="図 8">
            <a:extLst>
              <a:ext uri="{FF2B5EF4-FFF2-40B4-BE49-F238E27FC236}">
                <a16:creationId xmlns:a16="http://schemas.microsoft.com/office/drawing/2014/main" id="{C71BE4B0-EDFF-649E-97BD-23B4FB118398}"/>
              </a:ext>
            </a:extLst>
          </p:cNvPr>
          <p:cNvPicPr>
            <a:picLocks noChangeAspect="1"/>
          </p:cNvPicPr>
          <p:nvPr/>
        </p:nvPicPr>
        <p:blipFill>
          <a:blip r:embed="rId2"/>
          <a:stretch>
            <a:fillRect/>
          </a:stretch>
        </p:blipFill>
        <p:spPr>
          <a:xfrm>
            <a:off x="1448542" y="3130871"/>
            <a:ext cx="10231745" cy="823031"/>
          </a:xfrm>
          <a:prstGeom prst="rect">
            <a:avLst/>
          </a:prstGeom>
        </p:spPr>
      </p:pic>
    </p:spTree>
    <p:extLst>
      <p:ext uri="{BB962C8B-B14F-4D97-AF65-F5344CB8AC3E}">
        <p14:creationId xmlns:p14="http://schemas.microsoft.com/office/powerpoint/2010/main" val="394410485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78DD1FA2D701F419026CC28A32EC3D9" ma:contentTypeVersion="15" ma:contentTypeDescription="新しいドキュメントを作成します。" ma:contentTypeScope="" ma:versionID="e21bd4302b83ea2833b20e2363ca537f">
  <xsd:schema xmlns:xsd="http://www.w3.org/2001/XMLSchema" xmlns:xs="http://www.w3.org/2001/XMLSchema" xmlns:p="http://schemas.microsoft.com/office/2006/metadata/properties" xmlns:ns2="26331c6a-e114-4c4c-b4a5-e7fd3db62478" xmlns:ns3="05ae2872-1e8a-4d7f-a8f2-adb97c01d9f0" targetNamespace="http://schemas.microsoft.com/office/2006/metadata/properties" ma:root="true" ma:fieldsID="84749c2b0eef83731c4fd58d65138c02" ns2:_="" ns3:_="">
    <xsd:import namespace="26331c6a-e114-4c4c-b4a5-e7fd3db62478"/>
    <xsd:import namespace="05ae2872-1e8a-4d7f-a8f2-adb97c01d9f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31c6a-e114-4c4c-b4a5-e7fd3db624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f68896ab-fa28-4319-8c79-3b7a26ffa24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ae2872-1e8a-4d7f-a8f2-adb97c01d9f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acaa523-f8c0-4e59-87d5-0b36fb98e907}" ma:internalName="TaxCatchAll" ma:showField="CatchAllData" ma:web="05ae2872-1e8a-4d7f-a8f2-adb97c01d9f0">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5ae2872-1e8a-4d7f-a8f2-adb97c01d9f0" xsi:nil="true"/>
    <lcf76f155ced4ddcb4097134ff3c332f xmlns="26331c6a-e114-4c4c-b4a5-e7fd3db6247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5E1F86-A3C1-4541-92DB-E719437672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31c6a-e114-4c4c-b4a5-e7fd3db62478"/>
    <ds:schemaRef ds:uri="05ae2872-1e8a-4d7f-a8f2-adb97c01d9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F23E2F-F73C-421D-AA04-8D4D3A6F6175}">
  <ds:schemaRefs>
    <ds:schemaRef ds:uri="http://schemas.microsoft.com/office/2006/metadata/properties"/>
    <ds:schemaRef ds:uri="http://schemas.microsoft.com/office/infopath/2007/PartnerControls"/>
    <ds:schemaRef ds:uri="05ae2872-1e8a-4d7f-a8f2-adb97c01d9f0"/>
    <ds:schemaRef ds:uri="26331c6a-e114-4c4c-b4a5-e7fd3db62478"/>
  </ds:schemaRefs>
</ds:datastoreItem>
</file>

<file path=customXml/itemProps3.xml><?xml version="1.0" encoding="utf-8"?>
<ds:datastoreItem xmlns:ds="http://schemas.openxmlformats.org/officeDocument/2006/customXml" ds:itemID="{EBB8219C-2073-456F-A4B9-D8BFE8DD00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255</TotalTime>
  <Words>876</Words>
  <Application>Microsoft Office PowerPoint</Application>
  <PresentationFormat>Widescreen</PresentationFormat>
  <Paragraphs>50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テーマ</vt:lpstr>
      <vt:lpstr>PowerPoint Presentation</vt:lpstr>
      <vt:lpstr>PowerPoint Presentation</vt:lpstr>
      <vt:lpstr>遺品整理の 倫理・道徳・礼節 について</vt:lpstr>
      <vt:lpstr>釈迦に説法ですが、遺品整理は奥が深いです。  また、各社理念も違いますので、あくまで 参考として聞いてくだされば幸いです。 </vt:lpstr>
      <vt:lpstr>大前提に故人を敬う仕事だという事を 忘れず、事務的作業に要注意！</vt:lpstr>
      <vt:lpstr>ラスティックでは百人百通りの儀礼をしています</vt:lpstr>
      <vt:lpstr>　　　　　　仏教で例えます お焼香をする際は本数を覚えておきましょう。 </vt:lpstr>
      <vt:lpstr>　　遺品整理後の清掃に各社ムラがある！ 　　弊社はお礼の気持ちを込めて徹底的に！</vt:lpstr>
      <vt:lpstr> </vt:lpstr>
      <vt:lpstr>　　　古物商法の倫理と義務</vt:lpstr>
      <vt:lpstr>「古物商法の倫理」は、法律で定められた義務の遵守を通じて、盗品等の売買の防止と 被害の迅速な回復という古物営業法の目的を達成することに繋がります。 古物商に課せられる主要な義務、特に「防犯三大義務」を果たすことが、その倫理的な側面を構成します。 </vt:lpstr>
      <vt:lpstr>　　　古物商の「防犯三大義務」</vt:lpstr>
      <vt:lpstr> 古物商が特に重視すべき以下の3つの義務は、盗品などが市場に出回るのを防ぐための根幹となるものです。 </vt:lpstr>
      <vt:lpstr>本人確認義務（古物営業法第15条第1項） ・古物を買い受け、または交換する際、相手方の真偽を確認しなければなりません。 ・相手方の住所、氏名、職業、年齢を確認し、運転免許証などの身分証の提示を受けるなどの措置が求められます。 ・例外規定（例：1万円未満の取引、一部例外品を除く）がある点に注意が必要です。 </vt:lpstr>
      <vt:lpstr>取引の記録義務（古物営業法第16条） ・取引の都度、帳簿等に取引年月日、古物の品目・数量・特徴、取引相手の情報、確認措置の区分などを記録し、3年間保存しなければなりません。 ・これは、万が一盗品が持ち込まれた際に、警察の捜査に協力し、被害回復を迅速に行うための重要な記録となります。 </vt:lpstr>
      <vt:lpstr>不正品の申告義務（古物営業法第15条第3項） ・古物を買い受け、または交換しようとする場合において、その古物が盗品等の不正品である疑いがあると認めるときは、直ちに警察官に申告しなければなりません。 ・不正品の流通を阻止し、犯罪の検挙を容易にするという古物商の社会的責任を果たすための最も重要な義務の一つです。 </vt:lpstr>
      <vt:lpstr>上記三大義務のほかにも、古物商の業務の適正を保つためのルールがあります。 管理者の選任義務: 営業所ごとに、業務を適正に実施するための責任者（管理者）を1人選任しなければなりません。 名義貸しの禁止: 許可を受けた古物商は、自己の名義をもって他人に古物営業を営ませてはいけません。 標識の掲示・許可証の携帯義務: 営業所には公衆の見やすい場所に標識を掲示し、行商の際は許可証（または行商従業者証）を携帯する必要があります。</vt:lpstr>
      <vt:lpstr> </vt:lpstr>
      <vt:lpstr>　　　ご清聴ありがとうございます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直樹 延原</dc:creator>
  <cp:lastModifiedBy>直樹 延原</cp:lastModifiedBy>
  <cp:revision>61</cp:revision>
  <dcterms:created xsi:type="dcterms:W3CDTF">2025-11-07T00:57:22Z</dcterms:created>
  <dcterms:modified xsi:type="dcterms:W3CDTF">2026-02-12T09:30:56Z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0x010100078DD1FA2D701F419026CC28A32EC3D9</vt:lpwstr>
  </property>
  <property fmtid="{D5CDD505-2E9C-101B-9397-08002B2CF9AE}" pid="3" name="MediaServiceImageTags">
    <vt:lpwstr/>
  </property>
</Properties>
</file>